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1"/>
  </p:notesMasterIdLst>
  <p:sldIdLst>
    <p:sldId id="326" r:id="rId2"/>
    <p:sldId id="327" r:id="rId3"/>
    <p:sldId id="257" r:id="rId4"/>
    <p:sldId id="258" r:id="rId5"/>
    <p:sldId id="259" r:id="rId6"/>
    <p:sldId id="260" r:id="rId7"/>
    <p:sldId id="262" r:id="rId8"/>
    <p:sldId id="263" r:id="rId9"/>
    <p:sldId id="323" r:id="rId10"/>
    <p:sldId id="312" r:id="rId11"/>
    <p:sldId id="264" r:id="rId12"/>
    <p:sldId id="265" r:id="rId13"/>
    <p:sldId id="313" r:id="rId14"/>
    <p:sldId id="266" r:id="rId15"/>
    <p:sldId id="267" r:id="rId16"/>
    <p:sldId id="268" r:id="rId17"/>
    <p:sldId id="328" r:id="rId18"/>
    <p:sldId id="269" r:id="rId19"/>
    <p:sldId id="276" r:id="rId20"/>
    <p:sldId id="271" r:id="rId21"/>
    <p:sldId id="272" r:id="rId22"/>
    <p:sldId id="319" r:id="rId23"/>
    <p:sldId id="273" r:id="rId24"/>
    <p:sldId id="274" r:id="rId25"/>
    <p:sldId id="282" r:id="rId26"/>
    <p:sldId id="320" r:id="rId27"/>
    <p:sldId id="277" r:id="rId28"/>
    <p:sldId id="316" r:id="rId29"/>
    <p:sldId id="306" r:id="rId30"/>
    <p:sldId id="278" r:id="rId31"/>
    <p:sldId id="279" r:id="rId32"/>
    <p:sldId id="280" r:id="rId33"/>
    <p:sldId id="283" r:id="rId34"/>
    <p:sldId id="324" r:id="rId35"/>
    <p:sldId id="325" r:id="rId36"/>
    <p:sldId id="284" r:id="rId37"/>
    <p:sldId id="285" r:id="rId38"/>
    <p:sldId id="286" r:id="rId39"/>
    <p:sldId id="287" r:id="rId40"/>
    <p:sldId id="308" r:id="rId41"/>
    <p:sldId id="288" r:id="rId42"/>
    <p:sldId id="322" r:id="rId43"/>
    <p:sldId id="331" r:id="rId44"/>
    <p:sldId id="290" r:id="rId45"/>
    <p:sldId id="329" r:id="rId46"/>
    <p:sldId id="291" r:id="rId47"/>
    <p:sldId id="317" r:id="rId48"/>
    <p:sldId id="292" r:id="rId49"/>
    <p:sldId id="293" r:id="rId50"/>
    <p:sldId id="298" r:id="rId51"/>
    <p:sldId id="315" r:id="rId52"/>
    <p:sldId id="321" r:id="rId53"/>
    <p:sldId id="294" r:id="rId54"/>
    <p:sldId id="295" r:id="rId55"/>
    <p:sldId id="307" r:id="rId56"/>
    <p:sldId id="296" r:id="rId57"/>
    <p:sldId id="297" r:id="rId58"/>
    <p:sldId id="299" r:id="rId59"/>
    <p:sldId id="300" r:id="rId60"/>
    <p:sldId id="314" r:id="rId61"/>
    <p:sldId id="301" r:id="rId62"/>
    <p:sldId id="330" r:id="rId63"/>
    <p:sldId id="302" r:id="rId64"/>
    <p:sldId id="303" r:id="rId65"/>
    <p:sldId id="304" r:id="rId66"/>
    <p:sldId id="305" r:id="rId67"/>
    <p:sldId id="309" r:id="rId68"/>
    <p:sldId id="310" r:id="rId69"/>
    <p:sldId id="311" r:id="rId7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p:scale>
          <a:sx n="46" d="100"/>
          <a:sy n="46" d="100"/>
        </p:scale>
        <p:origin x="-1200" y="-6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0E4520A-0016-49BA-A474-DD57F984581C}" type="datetimeFigureOut">
              <a:rPr lang="ru-RU" smtClean="0"/>
              <a:pPr/>
              <a:t>26.03.2013</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1E87C6F-A53E-4269-8677-404A9A3DFA5C}"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41E87C6F-A53E-4269-8677-404A9A3DFA5C}" type="slidenum">
              <a:rPr lang="ru-RU" smtClean="0"/>
              <a:pPr/>
              <a:t>3</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CCA1FAB8-302E-40C6-9E4B-3A16BAFBC5D4}" type="datetimeFigureOut">
              <a:rPr lang="ru-RU" smtClean="0"/>
              <a:pPr/>
              <a:t>26.03.2013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788A21F-7619-475B-85F7-01EEB739E74A}" type="slidenum">
              <a:rPr lang="ru-RU" smtClean="0"/>
              <a:pPr/>
              <a:t>‹#›</a:t>
            </a:fld>
            <a:endParaRPr lang="ru-RU"/>
          </a:p>
        </p:txBody>
      </p:sp>
    </p:spTree>
  </p:cSld>
  <p:clrMapOvr>
    <a:masterClrMapping/>
  </p:clrMapOvr>
  <p:transition spd="slow">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CA1FAB8-302E-40C6-9E4B-3A16BAFBC5D4}" type="datetimeFigureOut">
              <a:rPr lang="ru-RU" smtClean="0"/>
              <a:pPr/>
              <a:t>26.03.2013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788A21F-7619-475B-85F7-01EEB739E74A}" type="slidenum">
              <a:rPr lang="ru-RU" smtClean="0"/>
              <a:pPr/>
              <a:t>‹#›</a:t>
            </a:fld>
            <a:endParaRPr lang="ru-RU"/>
          </a:p>
        </p:txBody>
      </p:sp>
    </p:spTree>
  </p:cSld>
  <p:clrMapOvr>
    <a:masterClrMapping/>
  </p:clrMapOvr>
  <p:transition spd="slow">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CA1FAB8-302E-40C6-9E4B-3A16BAFBC5D4}" type="datetimeFigureOut">
              <a:rPr lang="ru-RU" smtClean="0"/>
              <a:pPr/>
              <a:t>26.03.2013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788A21F-7619-475B-85F7-01EEB739E74A}" type="slidenum">
              <a:rPr lang="ru-RU" smtClean="0"/>
              <a:pPr/>
              <a:t>‹#›</a:t>
            </a:fld>
            <a:endParaRPr lang="ru-RU"/>
          </a:p>
        </p:txBody>
      </p:sp>
    </p:spTree>
  </p:cSld>
  <p:clrMapOvr>
    <a:masterClrMapping/>
  </p:clrMapOvr>
  <p:transition spd="slow">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CA1FAB8-302E-40C6-9E4B-3A16BAFBC5D4}" type="datetimeFigureOut">
              <a:rPr lang="ru-RU" smtClean="0"/>
              <a:pPr/>
              <a:t>26.03.2013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788A21F-7619-475B-85F7-01EEB739E74A}" type="slidenum">
              <a:rPr lang="ru-RU" smtClean="0"/>
              <a:pPr/>
              <a:t>‹#›</a:t>
            </a:fld>
            <a:endParaRPr lang="ru-RU"/>
          </a:p>
        </p:txBody>
      </p:sp>
    </p:spTree>
  </p:cSld>
  <p:clrMapOvr>
    <a:masterClrMapping/>
  </p:clrMapOvr>
  <p:transition spd="slow">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CCA1FAB8-302E-40C6-9E4B-3A16BAFBC5D4}" type="datetimeFigureOut">
              <a:rPr lang="ru-RU" smtClean="0"/>
              <a:pPr/>
              <a:t>26.03.2013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788A21F-7619-475B-85F7-01EEB739E74A}" type="slidenum">
              <a:rPr lang="ru-RU" smtClean="0"/>
              <a:pPr/>
              <a:t>‹#›</a:t>
            </a:fld>
            <a:endParaRPr lang="ru-RU"/>
          </a:p>
        </p:txBody>
      </p:sp>
    </p:spTree>
  </p:cSld>
  <p:clrMapOvr>
    <a:masterClrMapping/>
  </p:clrMapOvr>
  <p:transition spd="slow">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CCA1FAB8-302E-40C6-9E4B-3A16BAFBC5D4}" type="datetimeFigureOut">
              <a:rPr lang="ru-RU" smtClean="0"/>
              <a:pPr/>
              <a:t>26.03.2013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788A21F-7619-475B-85F7-01EEB739E74A}" type="slidenum">
              <a:rPr lang="ru-RU" smtClean="0"/>
              <a:pPr/>
              <a:t>‹#›</a:t>
            </a:fld>
            <a:endParaRPr lang="ru-RU"/>
          </a:p>
        </p:txBody>
      </p:sp>
    </p:spTree>
  </p:cSld>
  <p:clrMapOvr>
    <a:masterClrMapping/>
  </p:clrMapOvr>
  <p:transition spd="slow">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CCA1FAB8-302E-40C6-9E4B-3A16BAFBC5D4}" type="datetimeFigureOut">
              <a:rPr lang="ru-RU" smtClean="0"/>
              <a:pPr/>
              <a:t>26.03.2013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A788A21F-7619-475B-85F7-01EEB739E74A}" type="slidenum">
              <a:rPr lang="ru-RU" smtClean="0"/>
              <a:pPr/>
              <a:t>‹#›</a:t>
            </a:fld>
            <a:endParaRPr lang="ru-RU"/>
          </a:p>
        </p:txBody>
      </p:sp>
    </p:spTree>
  </p:cSld>
  <p:clrMapOvr>
    <a:masterClrMapping/>
  </p:clrMapOvr>
  <p:transition spd="slow">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CCA1FAB8-302E-40C6-9E4B-3A16BAFBC5D4}" type="datetimeFigureOut">
              <a:rPr lang="ru-RU" smtClean="0"/>
              <a:pPr/>
              <a:t>26.03.2013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A788A21F-7619-475B-85F7-01EEB739E74A}" type="slidenum">
              <a:rPr lang="ru-RU" smtClean="0"/>
              <a:pPr/>
              <a:t>‹#›</a:t>
            </a:fld>
            <a:endParaRPr lang="ru-RU"/>
          </a:p>
        </p:txBody>
      </p:sp>
    </p:spTree>
  </p:cSld>
  <p:clrMapOvr>
    <a:masterClrMapping/>
  </p:clrMapOvr>
  <p:transition spd="slow">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CCA1FAB8-302E-40C6-9E4B-3A16BAFBC5D4}" type="datetimeFigureOut">
              <a:rPr lang="ru-RU" smtClean="0"/>
              <a:pPr/>
              <a:t>26.03.2013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A788A21F-7619-475B-85F7-01EEB739E74A}" type="slidenum">
              <a:rPr lang="ru-RU" smtClean="0"/>
              <a:pPr/>
              <a:t>‹#›</a:t>
            </a:fld>
            <a:endParaRPr lang="ru-RU"/>
          </a:p>
        </p:txBody>
      </p:sp>
    </p:spTree>
  </p:cSld>
  <p:clrMapOvr>
    <a:masterClrMapping/>
  </p:clrMapOvr>
  <p:transition spd="slow">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CCA1FAB8-302E-40C6-9E4B-3A16BAFBC5D4}" type="datetimeFigureOut">
              <a:rPr lang="ru-RU" smtClean="0"/>
              <a:pPr/>
              <a:t>26.03.2013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788A21F-7619-475B-85F7-01EEB739E74A}" type="slidenum">
              <a:rPr lang="ru-RU" smtClean="0"/>
              <a:pPr/>
              <a:t>‹#›</a:t>
            </a:fld>
            <a:endParaRPr lang="ru-RU"/>
          </a:p>
        </p:txBody>
      </p:sp>
    </p:spTree>
  </p:cSld>
  <p:clrMapOvr>
    <a:masterClrMapping/>
  </p:clrMapOvr>
  <p:transition spd="slow">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CCA1FAB8-302E-40C6-9E4B-3A16BAFBC5D4}" type="datetimeFigureOut">
              <a:rPr lang="ru-RU" smtClean="0"/>
              <a:pPr/>
              <a:t>26.03.2013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788A21F-7619-475B-85F7-01EEB739E74A}" type="slidenum">
              <a:rPr lang="ru-RU" smtClean="0"/>
              <a:pPr/>
              <a:t>‹#›</a:t>
            </a:fld>
            <a:endParaRPr lang="ru-RU"/>
          </a:p>
        </p:txBody>
      </p:sp>
    </p:spTree>
  </p:cSld>
  <p:clrMapOvr>
    <a:masterClrMapping/>
  </p:clrMapOvr>
  <p:transition spd="slow">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A1FAB8-302E-40C6-9E4B-3A16BAFBC5D4}" type="datetimeFigureOut">
              <a:rPr lang="ru-RU" smtClean="0"/>
              <a:pPr/>
              <a:t>26.03.2013</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88A21F-7619-475B-85F7-01EEB739E74A}" type="slidenum">
              <a:rPr lang="ru-RU" smtClean="0"/>
              <a:pPr/>
              <a:t>‹#›</a:t>
            </a:fld>
            <a:endParaRPr lang="ru-RU"/>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fade thruBlk="1"/>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9.jpe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3.jpeg"/><Relationship Id="rId1" Type="http://schemas.openxmlformats.org/officeDocument/2006/relationships/slideLayout" Target="../slideLayouts/slideLayout8.xml"/><Relationship Id="rId4" Type="http://schemas.openxmlformats.org/officeDocument/2006/relationships/image" Target="../media/image5.jpeg"/></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3.jpeg"/><Relationship Id="rId1" Type="http://schemas.openxmlformats.org/officeDocument/2006/relationships/slideLayout" Target="../slideLayouts/slideLayout8.xml"/><Relationship Id="rId4" Type="http://schemas.openxmlformats.org/officeDocument/2006/relationships/image" Target="../media/image5.jpeg"/></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3.jpeg"/><Relationship Id="rId1" Type="http://schemas.openxmlformats.org/officeDocument/2006/relationships/slideLayout" Target="../slideLayouts/slideLayout4.xml"/><Relationship Id="rId4" Type="http://schemas.openxmlformats.org/officeDocument/2006/relationships/image" Target="../media/image27.jpeg"/></Relationships>
</file>

<file path=ppt/slides/_rels/slide2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30.jpeg"/><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5.jpeg"/><Relationship Id="rId1" Type="http://schemas.openxmlformats.org/officeDocument/2006/relationships/slideLayout" Target="../slideLayouts/slideLayout5.xml"/><Relationship Id="rId4" Type="http://schemas.openxmlformats.org/officeDocument/2006/relationships/image" Target="../media/image34.jpeg"/></Relationships>
</file>

<file path=ppt/slides/_rels/slide34.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36.jpeg"/><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5.jpeg"/><Relationship Id="rId1" Type="http://schemas.openxmlformats.org/officeDocument/2006/relationships/slideLayout" Target="../slideLayouts/slideLayout5.xml"/><Relationship Id="rId4" Type="http://schemas.openxmlformats.org/officeDocument/2006/relationships/image" Target="../media/image38.jpeg"/></Relationships>
</file>

<file path=ppt/slides/_rels/slide38.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0.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39.jpeg"/><Relationship Id="rId1" Type="http://schemas.openxmlformats.org/officeDocument/2006/relationships/slideLayout" Target="../slideLayouts/slideLayout8.xml"/><Relationship Id="rId4" Type="http://schemas.openxmlformats.org/officeDocument/2006/relationships/image" Target="../media/image5.jpeg"/></Relationships>
</file>

<file path=ppt/slides/_rels/slide42.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39.jpeg"/><Relationship Id="rId1" Type="http://schemas.openxmlformats.org/officeDocument/2006/relationships/slideLayout" Target="../slideLayouts/slideLayout8.xml"/><Relationship Id="rId4" Type="http://schemas.openxmlformats.org/officeDocument/2006/relationships/image" Target="../media/image5.jpeg"/></Relationships>
</file>

<file path=ppt/slides/_rels/slide47.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39.jpeg"/><Relationship Id="rId1" Type="http://schemas.openxmlformats.org/officeDocument/2006/relationships/slideLayout" Target="../slideLayouts/slideLayout8.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8.xml"/></Relationships>
</file>

<file path=ppt/slides/_rels/slide51.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9.xml"/></Relationships>
</file>

<file path=ppt/slides/_rels/slide52.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8.xml"/></Relationships>
</file>

<file path=ppt/slides/_rels/slide53.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8.xml"/></Relationships>
</file>

<file path=ppt/slides/_rels/slide54.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8.xml"/></Relationships>
</file>

<file path=ppt/slides/_rels/slide55.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8.xml"/></Relationships>
</file>

<file path=ppt/slides/_rels/slide56.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8.xml"/></Relationships>
</file>

<file path=ppt/slides/_rels/slide57.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8.xml"/></Relationships>
</file>

<file path=ppt/slides/_rels/slide58.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8.xml"/></Relationships>
</file>

<file path=ppt/slides/_rels/slide59.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61.jpeg"/><Relationship Id="rId1" Type="http://schemas.openxmlformats.org/officeDocument/2006/relationships/slideLayout" Target="../slideLayouts/slideLayout9.xml"/></Relationships>
</file>

<file path=ppt/slides/_rels/slide61.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9.xml"/></Relationships>
</file>

<file path=ppt/slides/_rels/slide62.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image" Target="../media/image64.jpeg"/><Relationship Id="rId1" Type="http://schemas.openxmlformats.org/officeDocument/2006/relationships/slideLayout" Target="../slideLayouts/slideLayout8.xml"/></Relationships>
</file>

<file path=ppt/slides/_rels/slide63.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9.xml"/></Relationships>
</file>

<file path=ppt/slides/_rels/slide6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image" Target="../media/image67.jpeg"/><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image" Target="../media/image61.jpeg"/><Relationship Id="rId1" Type="http://schemas.openxmlformats.org/officeDocument/2006/relationships/slideLayout" Target="../slideLayouts/slideLayout9.xml"/></Relationships>
</file>

<file path=ppt/slides/_rels/slide6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8.xml"/></Relationships>
</file>

<file path=ppt/slides/_rels/slide6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71.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2400288" cy="6643710"/>
          </a:xfrm>
        </p:spPr>
        <p:txBody>
          <a:bodyPr vert="horz">
            <a:normAutofit/>
          </a:bodyPr>
          <a:lstStyle/>
          <a:p>
            <a:r>
              <a:rPr lang="ru-RU" sz="4000" b="1" dirty="0" smtClean="0"/>
              <a:t>Не </a:t>
            </a:r>
            <a:r>
              <a:rPr lang="ru-RU" sz="4000" b="1" dirty="0" err="1" smtClean="0"/>
              <a:t>выдуман-ная</a:t>
            </a:r>
            <a:r>
              <a:rPr lang="ru-RU" sz="4000" b="1" dirty="0" smtClean="0"/>
              <a:t> история</a:t>
            </a:r>
            <a:endParaRPr lang="ru-RU" sz="4000" b="1" dirty="0"/>
          </a:p>
        </p:txBody>
      </p:sp>
      <p:pic>
        <p:nvPicPr>
          <p:cNvPr id="4" name="Содержимое 3" descr="photo-devushek-v-spb-dimo_spb_ru-40.jpg"/>
          <p:cNvPicPr>
            <a:picLocks noGrp="1" noChangeAspect="1"/>
          </p:cNvPicPr>
          <p:nvPr>
            <p:ph idx="1"/>
          </p:nvPr>
        </p:nvPicPr>
        <p:blipFill>
          <a:blip r:embed="rId2"/>
          <a:stretch>
            <a:fillRect/>
          </a:stretch>
        </p:blipFill>
        <p:spPr>
          <a:xfrm>
            <a:off x="3000364" y="0"/>
            <a:ext cx="5357850" cy="6858000"/>
          </a:xfrm>
        </p:spPr>
      </p:pic>
    </p:spTree>
  </p:cSld>
  <p:clrMapOvr>
    <a:masterClrMapping/>
  </p:clrMapOvr>
  <p:transition spd="slow">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5720" y="0"/>
            <a:ext cx="8643998" cy="1071546"/>
          </a:xfrm>
          <a:blipFill>
            <a:blip r:embed="rId2"/>
            <a:tile tx="0" ty="0" sx="100000" sy="100000" flip="none" algn="tl"/>
          </a:blipFill>
        </p:spPr>
        <p:txBody>
          <a:bodyPr>
            <a:noAutofit/>
          </a:bodyPr>
          <a:lstStyle/>
          <a:p>
            <a:r>
              <a:rPr lang="ru-RU" sz="2400" dirty="0" smtClean="0">
                <a:solidFill>
                  <a:srgbClr val="FF0000"/>
                </a:solidFill>
              </a:rPr>
              <a:t>Если Бог предупреждает  какое облачение должно входить в служение ,то уже нет речи, как приходят на служение наши сёстры.</a:t>
            </a:r>
            <a:endParaRPr lang="ru-RU" sz="2400" dirty="0">
              <a:solidFill>
                <a:srgbClr val="FF0000"/>
              </a:solidFill>
            </a:endParaRPr>
          </a:p>
        </p:txBody>
      </p:sp>
      <p:sp>
        <p:nvSpPr>
          <p:cNvPr id="4" name="Текст 3"/>
          <p:cNvSpPr>
            <a:spLocks noGrp="1"/>
          </p:cNvSpPr>
          <p:nvPr>
            <p:ph type="body" sz="half" idx="2"/>
          </p:nvPr>
        </p:nvSpPr>
        <p:spPr>
          <a:xfrm>
            <a:off x="928662" y="4714884"/>
            <a:ext cx="7286676" cy="2143116"/>
          </a:xfrm>
          <a:solidFill>
            <a:schemeClr val="accent1">
              <a:lumMod val="60000"/>
              <a:lumOff val="40000"/>
            </a:schemeClr>
          </a:solidFill>
        </p:spPr>
        <p:txBody>
          <a:bodyPr>
            <a:normAutofit/>
          </a:bodyPr>
          <a:lstStyle/>
          <a:p>
            <a:r>
              <a:rPr lang="ru-RU" sz="3200" b="1" dirty="0" smtClean="0">
                <a:solidFill>
                  <a:srgbClr val="FF0000"/>
                </a:solidFill>
              </a:rPr>
              <a:t>…и не всходи по ступеням к жертвеннику Моему, дабы не открылась при нем нагота твоя.</a:t>
            </a:r>
          </a:p>
          <a:p>
            <a:r>
              <a:rPr lang="ru-RU" sz="3200" b="1" dirty="0" smtClean="0">
                <a:solidFill>
                  <a:srgbClr val="FF0000"/>
                </a:solidFill>
              </a:rPr>
              <a:t>(Исх.20:26)</a:t>
            </a:r>
            <a:endParaRPr lang="ru-RU" sz="3200" b="1" dirty="0">
              <a:solidFill>
                <a:srgbClr val="FF0000"/>
              </a:solidFill>
            </a:endParaRPr>
          </a:p>
        </p:txBody>
      </p:sp>
      <p:pic>
        <p:nvPicPr>
          <p:cNvPr id="1026" name="Picture 2" descr="C:\Users\ххх\Desktop\слайды для оформления\christ0103.jpg"/>
          <p:cNvPicPr>
            <a:picLocks noGrp="1" noChangeAspect="1" noChangeArrowheads="1"/>
          </p:cNvPicPr>
          <p:nvPr>
            <p:ph type="pic" idx="1"/>
          </p:nvPr>
        </p:nvPicPr>
        <p:blipFill>
          <a:blip r:embed="rId3"/>
          <a:srcRect t="7311" b="7311"/>
          <a:stretch>
            <a:fillRect/>
          </a:stretch>
        </p:blipFill>
        <p:spPr bwMode="auto">
          <a:xfrm>
            <a:off x="1792288" y="1142984"/>
            <a:ext cx="5486400" cy="3429024"/>
          </a:xfrm>
          <a:prstGeom prst="rect">
            <a:avLst/>
          </a:prstGeom>
          <a:noFill/>
        </p:spPr>
      </p:pic>
    </p:spTree>
  </p:cSld>
  <p:clrMapOvr>
    <a:masterClrMapping/>
  </p:clrMapOvr>
  <p:transition spd="slow">
    <p:wedg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6248" y="273050"/>
            <a:ext cx="2286016" cy="1162050"/>
          </a:xfrm>
        </p:spPr>
        <p:txBody>
          <a:bodyPr/>
          <a:lstStyle/>
          <a:p>
            <a:endParaRPr lang="ru-RU" dirty="0"/>
          </a:p>
        </p:txBody>
      </p:sp>
      <p:pic>
        <p:nvPicPr>
          <p:cNvPr id="5" name="Содержимое 4" descr="Ogorod-v-sentyabre-236x300.jpg"/>
          <p:cNvPicPr>
            <a:picLocks noGrp="1" noChangeAspect="1"/>
          </p:cNvPicPr>
          <p:nvPr>
            <p:ph idx="1"/>
          </p:nvPr>
        </p:nvPicPr>
        <p:blipFill>
          <a:blip r:embed="rId2"/>
          <a:stretch>
            <a:fillRect/>
          </a:stretch>
        </p:blipFill>
        <p:spPr>
          <a:xfrm>
            <a:off x="3571868" y="0"/>
            <a:ext cx="5572131" cy="6858000"/>
          </a:xfrm>
        </p:spPr>
      </p:pic>
      <p:sp>
        <p:nvSpPr>
          <p:cNvPr id="4" name="Текст 3"/>
          <p:cNvSpPr>
            <a:spLocks noGrp="1"/>
          </p:cNvSpPr>
          <p:nvPr>
            <p:ph type="body" sz="half" idx="2"/>
          </p:nvPr>
        </p:nvSpPr>
        <p:spPr>
          <a:xfrm>
            <a:off x="0" y="0"/>
            <a:ext cx="3643306" cy="6858000"/>
          </a:xfrm>
        </p:spPr>
        <p:txBody>
          <a:bodyPr>
            <a:normAutofit fontScale="70000" lnSpcReduction="20000"/>
          </a:bodyPr>
          <a:lstStyle/>
          <a:p>
            <a:r>
              <a:rPr lang="ru-RU" sz="3200" dirty="0" smtClean="0">
                <a:effectLst>
                  <a:outerShdw blurRad="38100" dist="38100" dir="2700000" algn="tl">
                    <a:srgbClr val="000000">
                      <a:alpha val="43137"/>
                    </a:srgbClr>
                  </a:outerShdw>
                </a:effectLst>
              </a:rPr>
              <a:t>Я видела, что активно ратующие за американский костюм изменяют Божий порядок на противоположный и не принимают во внимание Его указания. Мой взор был обращен на слова: "На женщине не должно быть мужской одежды, и мужчина не должен одеваться в женское платье; ибо мерзок пред Господом Богом твоим всякий делающий сие" (Втор. 22:5). Богу не угодно, чтобы Его народ принимал эту так называемую "реформу одежды". Столь непристойные одеяния совершенно неприемлемы для скромных, смиренных последователей Христа. (С.Ц. т.1 стр.457) </a:t>
            </a:r>
          </a:p>
          <a:p>
            <a:endParaRPr lang="ru-RU" sz="3200" dirty="0"/>
          </a:p>
        </p:txBody>
      </p:sp>
    </p:spTree>
  </p:cSld>
  <p:clrMapOvr>
    <a:masterClrMapping/>
  </p:clrMapOvr>
  <p:transition spd="slow">
    <p:fade thruBlk="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786314" y="2571744"/>
            <a:ext cx="3643338" cy="1643074"/>
          </a:xfrm>
        </p:spPr>
        <p:txBody>
          <a:bodyPr/>
          <a:lstStyle/>
          <a:p>
            <a:endParaRPr lang="ru-RU" dirty="0"/>
          </a:p>
        </p:txBody>
      </p:sp>
      <p:pic>
        <p:nvPicPr>
          <p:cNvPr id="5" name="Содержимое 4" descr="13043178785400225.jpg"/>
          <p:cNvPicPr>
            <a:picLocks noGrp="1" noChangeAspect="1"/>
          </p:cNvPicPr>
          <p:nvPr>
            <p:ph idx="1"/>
          </p:nvPr>
        </p:nvPicPr>
        <p:blipFill>
          <a:blip r:embed="rId2"/>
          <a:stretch>
            <a:fillRect/>
          </a:stretch>
        </p:blipFill>
        <p:spPr>
          <a:xfrm>
            <a:off x="3428992" y="1142984"/>
            <a:ext cx="5715008" cy="4857784"/>
          </a:xfrm>
        </p:spPr>
      </p:pic>
      <p:sp>
        <p:nvSpPr>
          <p:cNvPr id="4" name="Текст 3"/>
          <p:cNvSpPr>
            <a:spLocks noGrp="1"/>
          </p:cNvSpPr>
          <p:nvPr>
            <p:ph type="body" sz="half" idx="2"/>
          </p:nvPr>
        </p:nvSpPr>
        <p:spPr>
          <a:xfrm>
            <a:off x="0" y="0"/>
            <a:ext cx="3500430" cy="6858000"/>
          </a:xfrm>
        </p:spPr>
        <p:txBody>
          <a:bodyPr>
            <a:normAutofit fontScale="92500" lnSpcReduction="10000"/>
          </a:bodyPr>
          <a:lstStyle/>
          <a:p>
            <a:r>
              <a:rPr lang="ru-RU" sz="3200" dirty="0" smtClean="0"/>
              <a:t> </a:t>
            </a:r>
            <a:r>
              <a:rPr lang="ru-RU" sz="3200" dirty="0" smtClean="0">
                <a:effectLst>
                  <a:outerShdw blurRad="38100" dist="38100" dir="2700000" algn="tl">
                    <a:srgbClr val="000000">
                      <a:alpha val="43137"/>
                    </a:srgbClr>
                  </a:outerShdw>
                </a:effectLst>
              </a:rPr>
              <a:t>Сатана все время изобретает какой-нибудь новый стиль одежды, который вредит физическому и нравственному здоровью. Он радуется, когда видит, что называющие себя христианами охотно принимают изобретаемую им моду.</a:t>
            </a:r>
          </a:p>
          <a:p>
            <a:r>
              <a:rPr lang="ru-RU" sz="3200" dirty="0" smtClean="0">
                <a:effectLst>
                  <a:outerShdw blurRad="38100" dist="38100" dir="2700000" algn="tl">
                    <a:srgbClr val="000000">
                      <a:alpha val="43137"/>
                    </a:srgbClr>
                  </a:outerShdw>
                </a:effectLst>
              </a:rPr>
              <a:t>(С.Ц.т.4 стр.635)</a:t>
            </a:r>
            <a:endParaRPr lang="ru-RU" sz="3200" dirty="0">
              <a:effectLst>
                <a:outerShdw blurRad="38100" dist="38100" dir="2700000" algn="tl">
                  <a:srgbClr val="000000">
                    <a:alpha val="43137"/>
                  </a:srgbClr>
                </a:outerShdw>
              </a:effectLst>
            </a:endParaRPr>
          </a:p>
        </p:txBody>
      </p:sp>
    </p:spTree>
  </p:cSld>
  <p:clrMapOvr>
    <a:masterClrMapping/>
  </p:clrMapOvr>
  <p:transition spd="slow">
    <p:wedg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3286124"/>
            <a:ext cx="5486400" cy="1071570"/>
          </a:xfrm>
        </p:spPr>
        <p:txBody>
          <a:bodyPr/>
          <a:lstStyle/>
          <a:p>
            <a:endParaRPr lang="ru-RU" dirty="0"/>
          </a:p>
        </p:txBody>
      </p:sp>
      <p:sp>
        <p:nvSpPr>
          <p:cNvPr id="4" name="Текст 3"/>
          <p:cNvSpPr>
            <a:spLocks noGrp="1"/>
          </p:cNvSpPr>
          <p:nvPr>
            <p:ph type="body" sz="half" idx="2"/>
          </p:nvPr>
        </p:nvSpPr>
        <p:spPr>
          <a:xfrm>
            <a:off x="0" y="4714884"/>
            <a:ext cx="9144000" cy="2143116"/>
          </a:xfrm>
          <a:blipFill>
            <a:blip r:embed="rId2"/>
            <a:tile tx="0" ty="0" sx="100000" sy="100000" flip="none" algn="tl"/>
          </a:blipFill>
        </p:spPr>
        <p:txBody>
          <a:bodyPr>
            <a:noAutofit/>
          </a:bodyPr>
          <a:lstStyle/>
          <a:p>
            <a:r>
              <a:rPr lang="ru-RU" sz="2800" b="1" dirty="0" smtClean="0">
                <a:solidFill>
                  <a:srgbClr val="FF0000"/>
                </a:solidFill>
              </a:rPr>
              <a:t>… ибо Господь Бог твой ходит среди стана твоего, чтобы избавлять тебя и предавать врагов твоих [в руки твои], а [посему] стан твой должен быть свят, </a:t>
            </a:r>
            <a:r>
              <a:rPr lang="ru-RU" sz="2800" b="1" i="1" u="sng" dirty="0" smtClean="0">
                <a:solidFill>
                  <a:srgbClr val="FF0000"/>
                </a:solidFill>
              </a:rPr>
              <a:t>чтобы Он не увидел у тебя чего срамного </a:t>
            </a:r>
            <a:r>
              <a:rPr lang="ru-RU" sz="2800" b="1" dirty="0" smtClean="0">
                <a:solidFill>
                  <a:srgbClr val="FF0000"/>
                </a:solidFill>
              </a:rPr>
              <a:t>и не отступил от тебя.    (Втор.23:14)</a:t>
            </a:r>
            <a:endParaRPr lang="ru-RU" sz="2800" b="1" dirty="0">
              <a:solidFill>
                <a:srgbClr val="FF0000"/>
              </a:solidFill>
            </a:endParaRPr>
          </a:p>
        </p:txBody>
      </p:sp>
      <p:pic>
        <p:nvPicPr>
          <p:cNvPr id="2050" name="Picture 2" descr="C:\Users\ххх\Desktop\слайды для оформления\christ0010.jpg"/>
          <p:cNvPicPr>
            <a:picLocks noGrp="1" noChangeAspect="1" noChangeArrowheads="1"/>
          </p:cNvPicPr>
          <p:nvPr>
            <p:ph type="pic" idx="1"/>
          </p:nvPr>
        </p:nvPicPr>
        <p:blipFill>
          <a:blip r:embed="rId3"/>
          <a:srcRect/>
          <a:stretch>
            <a:fillRect/>
          </a:stretch>
        </p:blipFill>
        <p:spPr bwMode="auto">
          <a:xfrm>
            <a:off x="1792288" y="357167"/>
            <a:ext cx="5486400" cy="4143404"/>
          </a:xfrm>
          <a:prstGeom prst="rect">
            <a:avLst/>
          </a:prstGeom>
          <a:noFill/>
        </p:spPr>
      </p:pic>
    </p:spTree>
  </p:cSld>
  <p:clrMapOvr>
    <a:masterClrMapping/>
  </p:clrMapOvr>
  <p:transition spd="slow">
    <p:randomBa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58204" cy="642918"/>
          </a:xfrm>
        </p:spPr>
        <p:txBody>
          <a:bodyPr>
            <a:noAutofit/>
          </a:bodyPr>
          <a:lstStyle/>
          <a:p>
            <a:pPr algn="ctr"/>
            <a:r>
              <a:rPr lang="ru-RU" sz="4800" dirty="0" smtClean="0">
                <a:effectLst>
                  <a:outerShdw blurRad="38100" dist="38100" dir="2700000" algn="tl">
                    <a:srgbClr val="000000">
                      <a:alpha val="43137"/>
                    </a:srgbClr>
                  </a:outerShdw>
                </a:effectLst>
                <a:latin typeface="GungsuhChe" pitchFamily="49" charset="-127"/>
                <a:ea typeface="GungsuhChe" pitchFamily="49" charset="-127"/>
              </a:rPr>
              <a:t>Оборотни ???</a:t>
            </a:r>
            <a:endParaRPr lang="ru-RU" sz="4800" dirty="0">
              <a:effectLst>
                <a:outerShdw blurRad="38100" dist="38100" dir="2700000" algn="tl">
                  <a:srgbClr val="000000">
                    <a:alpha val="43137"/>
                  </a:srgbClr>
                </a:outerShdw>
              </a:effectLst>
              <a:latin typeface="GungsuhChe" pitchFamily="49" charset="-127"/>
              <a:ea typeface="GungsuhChe" pitchFamily="49" charset="-127"/>
            </a:endParaRPr>
          </a:p>
        </p:txBody>
      </p:sp>
      <p:pic>
        <p:nvPicPr>
          <p:cNvPr id="5" name="Содержимое 4" descr="x_a5368c7a.jpg"/>
          <p:cNvPicPr>
            <a:picLocks noGrp="1" noChangeAspect="1"/>
          </p:cNvPicPr>
          <p:nvPr>
            <p:ph idx="1"/>
          </p:nvPr>
        </p:nvPicPr>
        <p:blipFill>
          <a:blip r:embed="rId2"/>
          <a:stretch>
            <a:fillRect/>
          </a:stretch>
        </p:blipFill>
        <p:spPr>
          <a:xfrm>
            <a:off x="928662" y="714356"/>
            <a:ext cx="7715304" cy="3571900"/>
          </a:xfrm>
        </p:spPr>
      </p:pic>
      <p:sp>
        <p:nvSpPr>
          <p:cNvPr id="4" name="Текст 3"/>
          <p:cNvSpPr>
            <a:spLocks noGrp="1"/>
          </p:cNvSpPr>
          <p:nvPr>
            <p:ph type="body" sz="half" idx="2"/>
          </p:nvPr>
        </p:nvSpPr>
        <p:spPr>
          <a:xfrm>
            <a:off x="0" y="4214818"/>
            <a:ext cx="9144000" cy="2643182"/>
          </a:xfrm>
        </p:spPr>
        <p:txBody>
          <a:bodyPr>
            <a:normAutofit fontScale="85000" lnSpcReduction="20000"/>
          </a:bodyPr>
          <a:lstStyle/>
          <a:p>
            <a:r>
              <a:rPr lang="ru-RU" dirty="0" smtClean="0">
                <a:effectLst>
                  <a:outerShdw blurRad="38100" dist="38100" dir="2700000" algn="tl">
                    <a:srgbClr val="000000">
                      <a:alpha val="43137"/>
                    </a:srgbClr>
                  </a:outerShdw>
                </a:effectLst>
              </a:rPr>
              <a:t> </a:t>
            </a:r>
            <a:r>
              <a:rPr lang="ru-RU" sz="3200" dirty="0" smtClean="0">
                <a:effectLst>
                  <a:outerShdw blurRad="38100" dist="38100" dir="2700000" algn="tl">
                    <a:srgbClr val="000000">
                      <a:alpha val="43137"/>
                    </a:srgbClr>
                  </a:outerShdw>
                </a:effectLst>
              </a:rPr>
              <a:t>Как! вы крадете, убиваете и прелюбодействуете, и клянетесь во лжи и кадите Ваалу, и </a:t>
            </a:r>
            <a:r>
              <a:rPr lang="ru-RU" sz="3600" b="1" i="1" dirty="0" smtClean="0">
                <a:solidFill>
                  <a:srgbClr val="FF0000"/>
                </a:solidFill>
                <a:effectLst>
                  <a:outerShdw blurRad="38100" dist="38100" dir="2700000" algn="tl">
                    <a:srgbClr val="000000">
                      <a:alpha val="43137"/>
                    </a:srgbClr>
                  </a:outerShdw>
                </a:effectLst>
              </a:rPr>
              <a:t>ходите во след иных богов, которых вы не знаете, </a:t>
            </a:r>
            <a:endParaRPr lang="ru-RU" sz="3200" b="1" i="1" dirty="0" smtClean="0">
              <a:solidFill>
                <a:srgbClr val="FF0000"/>
              </a:solidFill>
              <a:effectLst>
                <a:outerShdw blurRad="38100" dist="38100" dir="2700000" algn="tl">
                  <a:srgbClr val="000000">
                    <a:alpha val="43137"/>
                  </a:srgbClr>
                </a:outerShdw>
              </a:effectLst>
            </a:endParaRPr>
          </a:p>
          <a:p>
            <a:r>
              <a:rPr lang="ru-RU" sz="3200" dirty="0" smtClean="0">
                <a:effectLst>
                  <a:outerShdw blurRad="38100" dist="38100" dir="2700000" algn="tl">
                    <a:srgbClr val="000000">
                      <a:alpha val="43137"/>
                    </a:srgbClr>
                  </a:outerShdw>
                </a:effectLst>
              </a:rPr>
              <a:t> и потом приходите и становитесь пред лицом Моим в доме сем, над которым наречено имя Мое, и говорите: "мы спасены ", чтобы впредь делать все эти мерзости. (Иер.7:9,10)</a:t>
            </a:r>
          </a:p>
          <a:p>
            <a:endParaRPr lang="ru-RU" sz="3200" dirty="0"/>
          </a:p>
        </p:txBody>
      </p:sp>
    </p:spTree>
  </p:cSld>
  <p:clrMapOvr>
    <a:masterClrMapping/>
  </p:clrMapOvr>
  <p:transition spd="slow">
    <p:spli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643570" y="714356"/>
            <a:ext cx="2714644" cy="720744"/>
          </a:xfrm>
        </p:spPr>
        <p:txBody>
          <a:bodyPr/>
          <a:lstStyle/>
          <a:p>
            <a:endParaRPr lang="ru-RU" dirty="0"/>
          </a:p>
        </p:txBody>
      </p:sp>
      <p:pic>
        <p:nvPicPr>
          <p:cNvPr id="5" name="Содержимое 4" descr="Celebrities-Famous-Style-of-Clothing-4-600x977_original.jpg"/>
          <p:cNvPicPr>
            <a:picLocks noGrp="1" noChangeAspect="1"/>
          </p:cNvPicPr>
          <p:nvPr>
            <p:ph idx="1"/>
          </p:nvPr>
        </p:nvPicPr>
        <p:blipFill>
          <a:blip r:embed="rId2"/>
          <a:stretch>
            <a:fillRect/>
          </a:stretch>
        </p:blipFill>
        <p:spPr>
          <a:xfrm>
            <a:off x="5643570" y="431094"/>
            <a:ext cx="3500430" cy="5537025"/>
          </a:xfrm>
        </p:spPr>
      </p:pic>
      <p:sp>
        <p:nvSpPr>
          <p:cNvPr id="4" name="Текст 3"/>
          <p:cNvSpPr>
            <a:spLocks noGrp="1"/>
          </p:cNvSpPr>
          <p:nvPr>
            <p:ph type="body" sz="half" idx="2"/>
          </p:nvPr>
        </p:nvSpPr>
        <p:spPr>
          <a:xfrm>
            <a:off x="0" y="0"/>
            <a:ext cx="5500694" cy="6858000"/>
          </a:xfrm>
        </p:spPr>
        <p:txBody>
          <a:bodyPr numCol="1">
            <a:normAutofit fontScale="70000" lnSpcReduction="20000"/>
          </a:bodyPr>
          <a:lstStyle/>
          <a:p>
            <a:pPr algn="just"/>
            <a:r>
              <a:rPr lang="ru-RU" sz="3200" dirty="0" smtClean="0"/>
              <a:t> </a:t>
            </a:r>
            <a:r>
              <a:rPr lang="ru-RU" sz="3400" b="1" dirty="0" smtClean="0">
                <a:effectLst>
                  <a:outerShdw blurRad="38100" dist="38100" dir="2700000" algn="tl">
                    <a:srgbClr val="000000">
                      <a:alpha val="43137"/>
                    </a:srgbClr>
                  </a:outerShdw>
                </a:effectLst>
              </a:rPr>
              <a:t>Многие из нас одеваются, как мирские люди, желая оказывать влияние на неверующих, но это есть не что иное, как печальное заблуждение. Если они в самом деле хотят оказывать на людей спасающее влияние, то должны жить в соответствии со своим исповеданием, показывать свою веру из праведных дел и</a:t>
            </a:r>
            <a:r>
              <a:rPr lang="ru-RU" sz="3400" b="1" u="sng" dirty="0" smtClean="0">
                <a:effectLst>
                  <a:outerShdw blurRad="38100" dist="38100" dir="2700000" algn="tl">
                    <a:srgbClr val="000000">
                      <a:alpha val="43137"/>
                    </a:srgbClr>
                  </a:outerShdw>
                </a:effectLst>
              </a:rPr>
              <a:t> </a:t>
            </a:r>
            <a:r>
              <a:rPr lang="ru-RU" sz="3400" b="1" u="sng" dirty="0" smtClean="0">
                <a:solidFill>
                  <a:srgbClr val="FF0000"/>
                </a:solidFill>
                <a:effectLst>
                  <a:outerShdw blurRad="38100" dist="38100" dir="2700000" algn="tl">
                    <a:srgbClr val="000000">
                      <a:alpha val="43137"/>
                    </a:srgbClr>
                  </a:outerShdw>
                </a:effectLst>
              </a:rPr>
              <a:t>вести себя так, чтобы разница между христианином и светским человеком была очевидной для всех.</a:t>
            </a:r>
            <a:r>
              <a:rPr lang="ru-RU" sz="3400" b="1" u="sng" dirty="0" smtClean="0">
                <a:effectLst>
                  <a:outerShdw blurRad="38100" dist="38100" dir="2700000" algn="tl">
                    <a:srgbClr val="000000">
                      <a:alpha val="43137"/>
                    </a:srgbClr>
                  </a:outerShdw>
                </a:effectLst>
              </a:rPr>
              <a:t> </a:t>
            </a:r>
            <a:r>
              <a:rPr lang="ru-RU" sz="3400" b="1" dirty="0" smtClean="0">
                <a:effectLst>
                  <a:outerShdw blurRad="38100" dist="38100" dir="2700000" algn="tl">
                    <a:srgbClr val="000000">
                      <a:alpha val="43137"/>
                    </a:srgbClr>
                  </a:outerShdw>
                </a:effectLst>
              </a:rPr>
              <a:t>Слова, одежда, поступки должны говорить в пользу Бога. Тогда они будут оказывать святое влияние на всех окружающих, и даже неверующие поймут, что они пребывают с Иисусом. Если кто-то хочет оказывать влияние в пользу истины, то должен жить в соответствии со своим исповеданием и тем самым подражать своему смиренному Образцу.</a:t>
            </a:r>
          </a:p>
          <a:p>
            <a:pPr algn="just"/>
            <a:r>
              <a:rPr lang="ru-RU" sz="3400" b="1" dirty="0" smtClean="0">
                <a:effectLst>
                  <a:outerShdw blurRad="38100" dist="38100" dir="2700000" algn="tl">
                    <a:srgbClr val="000000">
                      <a:alpha val="43137"/>
                    </a:srgbClr>
                  </a:outerShdw>
                </a:effectLst>
              </a:rPr>
              <a:t>(С.Д.Ц.т.4 стр.634)</a:t>
            </a:r>
          </a:p>
          <a:p>
            <a:pPr algn="just"/>
            <a:endParaRPr lang="ru-RU" sz="3400" b="1" dirty="0"/>
          </a:p>
        </p:txBody>
      </p:sp>
    </p:spTree>
  </p:cSld>
  <p:clrMapOvr>
    <a:masterClrMapping/>
  </p:clrMapOvr>
  <p:transition spd="slow">
    <p:blinds dir="ver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43438" y="1571612"/>
            <a:ext cx="3714776" cy="1643074"/>
          </a:xfrm>
        </p:spPr>
        <p:txBody>
          <a:bodyPr/>
          <a:lstStyle/>
          <a:p>
            <a:endParaRPr lang="ru-RU" dirty="0"/>
          </a:p>
        </p:txBody>
      </p:sp>
      <p:pic>
        <p:nvPicPr>
          <p:cNvPr id="5" name="Содержимое 4" descr="0008.jpg"/>
          <p:cNvPicPr>
            <a:picLocks noGrp="1" noChangeAspect="1"/>
          </p:cNvPicPr>
          <p:nvPr>
            <p:ph idx="1"/>
          </p:nvPr>
        </p:nvPicPr>
        <p:blipFill>
          <a:blip r:embed="rId2"/>
          <a:stretch>
            <a:fillRect/>
          </a:stretch>
        </p:blipFill>
        <p:spPr>
          <a:xfrm>
            <a:off x="3857625" y="928670"/>
            <a:ext cx="5286375" cy="4929222"/>
          </a:xfrm>
        </p:spPr>
      </p:pic>
      <p:sp>
        <p:nvSpPr>
          <p:cNvPr id="4" name="Текст 3"/>
          <p:cNvSpPr>
            <a:spLocks noGrp="1"/>
          </p:cNvSpPr>
          <p:nvPr>
            <p:ph type="body" sz="half" idx="2"/>
          </p:nvPr>
        </p:nvSpPr>
        <p:spPr>
          <a:xfrm>
            <a:off x="0" y="0"/>
            <a:ext cx="3929058" cy="6858000"/>
          </a:xfrm>
        </p:spPr>
        <p:txBody>
          <a:bodyPr>
            <a:normAutofit lnSpcReduction="10000"/>
          </a:bodyPr>
          <a:lstStyle/>
          <a:p>
            <a:r>
              <a:rPr lang="ru-RU" sz="3200" dirty="0" smtClean="0">
                <a:effectLst>
                  <a:outerShdw blurRad="38100" dist="38100" dir="2700000" algn="tl">
                    <a:srgbClr val="000000">
                      <a:alpha val="43137"/>
                    </a:srgbClr>
                  </a:outerShdw>
                </a:effectLst>
              </a:rPr>
              <a:t>Они подражают миру в манере одеваться, а пока они заняты этим, души, которым они могли бы помочь и просветить их светом своих добрых дел, укрепляются в неверии, видя непоследовательное поведение тех, кто называют себя христианами.</a:t>
            </a:r>
          </a:p>
          <a:p>
            <a:r>
              <a:rPr lang="ru-RU" sz="3200" dirty="0" smtClean="0">
                <a:effectLst>
                  <a:outerShdw blurRad="38100" dist="38100" dir="2700000" algn="tl">
                    <a:srgbClr val="000000">
                      <a:alpha val="43137"/>
                    </a:srgbClr>
                  </a:outerShdw>
                </a:effectLst>
              </a:rPr>
              <a:t> (С.Д.т.4 стр.629)</a:t>
            </a:r>
            <a:endParaRPr lang="ru-RU" sz="3200" dirty="0">
              <a:effectLst>
                <a:outerShdw blurRad="38100" dist="38100" dir="2700000" algn="tl">
                  <a:srgbClr val="000000">
                    <a:alpha val="43137"/>
                  </a:srgbClr>
                </a:outerShdw>
              </a:effectLst>
            </a:endParaRPr>
          </a:p>
        </p:txBody>
      </p:sp>
    </p:spTree>
  </p:cSld>
  <p:clrMapOvr>
    <a:masterClrMapping/>
  </p:clrMapOvr>
  <p:transition spd="slow">
    <p:plus/>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12" y="0"/>
            <a:ext cx="2857488" cy="3929066"/>
          </a:xfrm>
          <a:blipFill>
            <a:blip r:embed="rId2"/>
            <a:tile tx="0" ty="0" sx="100000" sy="100000" flip="none" algn="tl"/>
          </a:blipFill>
        </p:spPr>
        <p:txBody>
          <a:bodyPr>
            <a:normAutofit/>
          </a:bodyPr>
          <a:lstStyle/>
          <a:p>
            <a:r>
              <a:rPr lang="ru-RU" sz="3200" dirty="0" smtClean="0">
                <a:solidFill>
                  <a:srgbClr val="FF0000"/>
                </a:solidFill>
              </a:rPr>
              <a:t>Не жалуйтесь и не обижайтесь, если к вашим дочерям относятся не уважительно.</a:t>
            </a:r>
            <a:endParaRPr lang="ru-RU" sz="3200" dirty="0">
              <a:solidFill>
                <a:srgbClr val="FF0000"/>
              </a:solidFill>
            </a:endParaRPr>
          </a:p>
        </p:txBody>
      </p:sp>
      <p:pic>
        <p:nvPicPr>
          <p:cNvPr id="5" name="Содержимое 4" descr="мини.jpeg"/>
          <p:cNvPicPr>
            <a:picLocks noGrp="1" noChangeAspect="1"/>
          </p:cNvPicPr>
          <p:nvPr>
            <p:ph idx="1"/>
          </p:nvPr>
        </p:nvPicPr>
        <p:blipFill>
          <a:blip r:embed="rId3"/>
          <a:stretch>
            <a:fillRect/>
          </a:stretch>
        </p:blipFill>
        <p:spPr>
          <a:xfrm>
            <a:off x="285720" y="1"/>
            <a:ext cx="5857916" cy="4500569"/>
          </a:xfrm>
        </p:spPr>
      </p:pic>
      <p:sp>
        <p:nvSpPr>
          <p:cNvPr id="4" name="Текст 3"/>
          <p:cNvSpPr>
            <a:spLocks noGrp="1"/>
          </p:cNvSpPr>
          <p:nvPr>
            <p:ph type="body" sz="half" idx="2"/>
          </p:nvPr>
        </p:nvSpPr>
        <p:spPr>
          <a:xfrm>
            <a:off x="0" y="4429132"/>
            <a:ext cx="9144000" cy="2428868"/>
          </a:xfrm>
          <a:blipFill>
            <a:blip r:embed="rId4"/>
            <a:tile tx="0" ty="0" sx="100000" sy="100000" flip="none" algn="tl"/>
          </a:blipFill>
        </p:spPr>
        <p:txBody>
          <a:bodyPr>
            <a:normAutofit lnSpcReduction="10000"/>
          </a:bodyPr>
          <a:lstStyle/>
          <a:p>
            <a:r>
              <a:rPr lang="ru-RU" sz="2800" b="1" dirty="0" smtClean="0">
                <a:solidFill>
                  <a:srgbClr val="002060"/>
                </a:solidFill>
              </a:rPr>
              <a:t>« Наготы невестки твоей не открывай: она жена сына твоего, не открывай наготы </a:t>
            </a:r>
            <a:r>
              <a:rPr lang="ru-RU" sz="2800" b="1" dirty="0" err="1" smtClean="0">
                <a:solidFill>
                  <a:srgbClr val="002060"/>
                </a:solidFill>
              </a:rPr>
              <a:t>ее.Наготы</a:t>
            </a:r>
            <a:r>
              <a:rPr lang="ru-RU" sz="2800" b="1" dirty="0" smtClean="0">
                <a:solidFill>
                  <a:srgbClr val="002060"/>
                </a:solidFill>
              </a:rPr>
              <a:t> жены брата твоего не открывай, это нагота брата </a:t>
            </a:r>
            <a:r>
              <a:rPr lang="ru-RU" sz="2800" b="1" dirty="0" err="1" smtClean="0">
                <a:solidFill>
                  <a:srgbClr val="002060"/>
                </a:solidFill>
              </a:rPr>
              <a:t>твоего.Наготы</a:t>
            </a:r>
            <a:r>
              <a:rPr lang="ru-RU" sz="2800" b="1" dirty="0" smtClean="0">
                <a:solidFill>
                  <a:srgbClr val="002060"/>
                </a:solidFill>
              </a:rPr>
              <a:t> жены и дочери ее не открывай; дочери сына ее и дочери </a:t>
            </a:r>
            <a:r>
              <a:rPr lang="ru-RU" sz="2800" b="1" dirty="0" err="1" smtClean="0">
                <a:solidFill>
                  <a:srgbClr val="002060"/>
                </a:solidFill>
              </a:rPr>
              <a:t>дочери</a:t>
            </a:r>
            <a:r>
              <a:rPr lang="ru-RU" sz="2800" b="1" dirty="0" smtClean="0">
                <a:solidFill>
                  <a:srgbClr val="002060"/>
                </a:solidFill>
              </a:rPr>
              <a:t> ее не бери, чтоб открыть наготу их, они единокровные ее; это беззаконие.» </a:t>
            </a:r>
            <a:r>
              <a:rPr lang="ru-RU" sz="2800" dirty="0" smtClean="0">
                <a:solidFill>
                  <a:srgbClr val="002060"/>
                </a:solidFill>
              </a:rPr>
              <a:t>(Лев.18:15-17)</a:t>
            </a:r>
            <a:endParaRPr lang="ru-RU" sz="2800" dirty="0">
              <a:solidFill>
                <a:srgbClr val="002060"/>
              </a:solidFill>
            </a:endParaRPr>
          </a:p>
        </p:txBody>
      </p:sp>
    </p:spTree>
  </p:cSld>
  <p:clrMapOvr>
    <a:masterClrMapping/>
  </p:clrMapOvr>
  <p:transition spd="slow">
    <p:split orient="ver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29058" y="0"/>
            <a:ext cx="5214942" cy="928670"/>
          </a:xfrm>
          <a:blipFill>
            <a:blip r:embed="rId2"/>
            <a:tile tx="0" ty="0" sx="100000" sy="100000" flip="none" algn="tl"/>
          </a:blipFill>
        </p:spPr>
        <p:txBody>
          <a:bodyPr>
            <a:noAutofit/>
          </a:bodyPr>
          <a:lstStyle/>
          <a:p>
            <a:r>
              <a:rPr lang="ru-RU" sz="3200" dirty="0" smtClean="0">
                <a:solidFill>
                  <a:srgbClr val="FF0000"/>
                </a:solidFill>
              </a:rPr>
              <a:t>Не жалуйтесь, что ваших дочерей насилуют.</a:t>
            </a:r>
            <a:endParaRPr lang="ru-RU" sz="3200" dirty="0">
              <a:solidFill>
                <a:srgbClr val="FF0000"/>
              </a:solidFill>
            </a:endParaRPr>
          </a:p>
        </p:txBody>
      </p:sp>
      <p:pic>
        <p:nvPicPr>
          <p:cNvPr id="5" name="Содержимое 4" descr="короткая юбка.jpeg"/>
          <p:cNvPicPr>
            <a:picLocks noGrp="1" noChangeAspect="1"/>
          </p:cNvPicPr>
          <p:nvPr>
            <p:ph idx="1"/>
          </p:nvPr>
        </p:nvPicPr>
        <p:blipFill>
          <a:blip r:embed="rId3"/>
          <a:stretch>
            <a:fillRect/>
          </a:stretch>
        </p:blipFill>
        <p:spPr>
          <a:xfrm>
            <a:off x="4286248" y="1071546"/>
            <a:ext cx="4357718" cy="5357850"/>
          </a:xfrm>
        </p:spPr>
      </p:pic>
      <p:sp>
        <p:nvSpPr>
          <p:cNvPr id="4" name="Текст 3"/>
          <p:cNvSpPr>
            <a:spLocks noGrp="1"/>
          </p:cNvSpPr>
          <p:nvPr>
            <p:ph type="body" sz="half" idx="2"/>
          </p:nvPr>
        </p:nvSpPr>
        <p:spPr>
          <a:xfrm>
            <a:off x="0" y="0"/>
            <a:ext cx="3929058" cy="6858000"/>
          </a:xfrm>
          <a:blipFill>
            <a:blip r:embed="rId4"/>
            <a:tile tx="0" ty="0" sx="100000" sy="100000" flip="none" algn="tl"/>
          </a:blipFill>
        </p:spPr>
        <p:txBody>
          <a:bodyPr>
            <a:noAutofit/>
          </a:bodyPr>
          <a:lstStyle/>
          <a:p>
            <a:r>
              <a:rPr lang="ru-RU" sz="3200" dirty="0" smtClean="0">
                <a:solidFill>
                  <a:srgbClr val="002060"/>
                </a:solidFill>
              </a:rPr>
              <a:t>« </a:t>
            </a:r>
            <a:r>
              <a:rPr lang="ru-RU" sz="3200" b="1" dirty="0" smtClean="0">
                <a:solidFill>
                  <a:srgbClr val="002060"/>
                </a:solidFill>
              </a:rPr>
              <a:t>Наготы сестры твоей, дочери отца твоего или дочери матери твоей, родившейся в доме или вне дома, не открывай наготы их.</a:t>
            </a:r>
          </a:p>
          <a:p>
            <a:r>
              <a:rPr lang="ru-RU" sz="3200" b="1" dirty="0" smtClean="0">
                <a:solidFill>
                  <a:srgbClr val="002060"/>
                </a:solidFill>
              </a:rPr>
              <a:t> Наготы дочери сына твоего или дочери </a:t>
            </a:r>
            <a:r>
              <a:rPr lang="ru-RU" sz="3200" b="1" dirty="0" err="1" smtClean="0">
                <a:solidFill>
                  <a:srgbClr val="002060"/>
                </a:solidFill>
              </a:rPr>
              <a:t>дочери</a:t>
            </a:r>
            <a:r>
              <a:rPr lang="ru-RU" sz="3200" b="1" dirty="0" smtClean="0">
                <a:solidFill>
                  <a:srgbClr val="002060"/>
                </a:solidFill>
              </a:rPr>
              <a:t> твоей, не открывай наготы их, ибо они твоя нагота.»(</a:t>
            </a:r>
            <a:r>
              <a:rPr lang="ru-RU" sz="3200" dirty="0" smtClean="0">
                <a:solidFill>
                  <a:srgbClr val="002060"/>
                </a:solidFill>
              </a:rPr>
              <a:t>Лев.18:9-10)</a:t>
            </a:r>
            <a:endParaRPr lang="ru-RU" sz="3200" dirty="0">
              <a:solidFill>
                <a:srgbClr val="002060"/>
              </a:solidFill>
            </a:endParaRPr>
          </a:p>
        </p:txBody>
      </p:sp>
    </p:spTree>
  </p:cSld>
  <p:clrMapOvr>
    <a:masterClrMapping/>
  </p:clrMapOvr>
  <p:transition spd="slow">
    <p:spli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57620" y="0"/>
            <a:ext cx="5286380" cy="1071546"/>
          </a:xfrm>
          <a:blipFill>
            <a:blip r:embed="rId2"/>
            <a:tile tx="0" ty="0" sx="100000" sy="100000" flip="none" algn="tl"/>
          </a:blipFill>
        </p:spPr>
        <p:txBody>
          <a:bodyPr>
            <a:noAutofit/>
          </a:bodyPr>
          <a:lstStyle/>
          <a:p>
            <a:r>
              <a:rPr lang="ru-RU" sz="3200" dirty="0" smtClean="0">
                <a:solidFill>
                  <a:srgbClr val="FF0000"/>
                </a:solidFill>
              </a:rPr>
              <a:t>Братья, вы тоже вводите женщин в соблазн.</a:t>
            </a:r>
            <a:endParaRPr lang="ru-RU" sz="3200" dirty="0">
              <a:solidFill>
                <a:srgbClr val="FF0000"/>
              </a:solidFill>
            </a:endParaRPr>
          </a:p>
        </p:txBody>
      </p:sp>
      <p:sp>
        <p:nvSpPr>
          <p:cNvPr id="4" name="Текст 3"/>
          <p:cNvSpPr>
            <a:spLocks noGrp="1"/>
          </p:cNvSpPr>
          <p:nvPr>
            <p:ph type="body" sz="half" idx="2"/>
          </p:nvPr>
        </p:nvSpPr>
        <p:spPr>
          <a:xfrm>
            <a:off x="0" y="0"/>
            <a:ext cx="3714776" cy="6858000"/>
          </a:xfrm>
        </p:spPr>
        <p:txBody>
          <a:bodyPr>
            <a:normAutofit/>
          </a:bodyPr>
          <a:lstStyle/>
          <a:p>
            <a:r>
              <a:rPr lang="ru-RU" sz="2400" dirty="0" smtClean="0"/>
              <a:t> </a:t>
            </a:r>
            <a:r>
              <a:rPr lang="ru-RU" sz="4800" b="1" dirty="0" smtClean="0"/>
              <a:t>Наготы отца твоего …….</a:t>
            </a:r>
          </a:p>
          <a:p>
            <a:r>
              <a:rPr lang="ru-RU" sz="4800" b="1" dirty="0" smtClean="0"/>
              <a:t>(Лев.18:7)</a:t>
            </a:r>
          </a:p>
          <a:p>
            <a:r>
              <a:rPr lang="ru-RU" sz="4800" b="1" dirty="0" smtClean="0"/>
              <a:t>Наготы брата отца твоего не открывай …….</a:t>
            </a:r>
          </a:p>
          <a:p>
            <a:r>
              <a:rPr lang="ru-RU" sz="4800" b="1" dirty="0" smtClean="0"/>
              <a:t>(Лев.18:14)</a:t>
            </a:r>
            <a:endParaRPr lang="ru-RU" sz="4800" b="1" dirty="0"/>
          </a:p>
        </p:txBody>
      </p:sp>
      <p:pic>
        <p:nvPicPr>
          <p:cNvPr id="7" name="Содержимое 6" descr="торс.jpg"/>
          <p:cNvPicPr>
            <a:picLocks noGrp="1" noChangeAspect="1"/>
          </p:cNvPicPr>
          <p:nvPr>
            <p:ph idx="1"/>
          </p:nvPr>
        </p:nvPicPr>
        <p:blipFill>
          <a:blip r:embed="rId3"/>
          <a:stretch>
            <a:fillRect/>
          </a:stretch>
        </p:blipFill>
        <p:spPr>
          <a:xfrm>
            <a:off x="4214810" y="1071546"/>
            <a:ext cx="4643470" cy="5786454"/>
          </a:xfrm>
        </p:spPr>
      </p:pic>
    </p:spTree>
  </p:cSld>
  <p:clrMapOvr>
    <a:masterClrMapping/>
  </p:clrMapOvr>
  <p:transition spd="slow">
    <p:split orient="vert" dir="in"/>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effectLst>
            <a:outerShdw blurRad="50800" dist="38100" dir="5400000" algn="t" rotWithShape="0">
              <a:prstClr val="black">
                <a:alpha val="40000"/>
              </a:prstClr>
            </a:outerShdw>
          </a:effectLst>
        </p:spPr>
        <p:txBody>
          <a:bodyPr>
            <a:normAutofit/>
          </a:bodyPr>
          <a:lstStyle/>
          <a:p>
            <a:r>
              <a:rPr lang="ru-RU" sz="6600" b="1" dirty="0" smtClean="0"/>
              <a:t>РЕФОРМА ОДЕЖДЫ</a:t>
            </a:r>
            <a:endParaRPr lang="ru-RU" sz="6600" b="1" dirty="0"/>
          </a:p>
        </p:txBody>
      </p:sp>
      <p:sp>
        <p:nvSpPr>
          <p:cNvPr id="3" name="Подзаголовок 2"/>
          <p:cNvSpPr>
            <a:spLocks noGrp="1"/>
          </p:cNvSpPr>
          <p:nvPr>
            <p:ph type="subTitle" idx="1"/>
          </p:nvPr>
        </p:nvSpPr>
        <p:spPr>
          <a:xfrm>
            <a:off x="642910" y="3886200"/>
            <a:ext cx="8001056" cy="2614634"/>
          </a:xfrm>
        </p:spPr>
        <p:txBody>
          <a:bodyPr/>
          <a:lstStyle/>
          <a:p>
            <a:r>
              <a:rPr lang="ru-RU" b="1" dirty="0" smtClean="0">
                <a:effectLst>
                  <a:outerShdw blurRad="38100" dist="38100" dir="2700000" algn="tl">
                    <a:srgbClr val="000000">
                      <a:alpha val="43137"/>
                    </a:srgbClr>
                  </a:outerShdw>
                </a:effectLst>
              </a:rPr>
              <a:t>«Только тогда, когда мы стремимся во всем сообразовываться с волей Божьей, в душе воцаряются мир и радость.» </a:t>
            </a:r>
          </a:p>
          <a:p>
            <a:r>
              <a:rPr lang="ru-RU" b="1" dirty="0" smtClean="0">
                <a:effectLst>
                  <a:outerShdw blurRad="38100" dist="38100" dir="2700000" algn="tl">
                    <a:srgbClr val="000000">
                      <a:alpha val="43137"/>
                    </a:srgbClr>
                  </a:outerShdw>
                </a:effectLst>
              </a:rPr>
              <a:t>(С.Ц. т.4 с.645)</a:t>
            </a:r>
            <a:endParaRPr lang="ru-RU" b="1" dirty="0">
              <a:effectLst>
                <a:outerShdw blurRad="38100" dist="38100" dir="2700000" algn="tl">
                  <a:srgbClr val="000000">
                    <a:alpha val="43137"/>
                  </a:srgbClr>
                </a:outerShdw>
              </a:effectLst>
            </a:endParaRPr>
          </a:p>
        </p:txBody>
      </p:sp>
    </p:spTree>
  </p:cSld>
  <p:clrMapOvr>
    <a:masterClrMapping/>
  </p:clrMapOvr>
  <p:transition spd="slow">
    <p:dissolv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6248" y="273050"/>
            <a:ext cx="2143140" cy="1162050"/>
          </a:xfrm>
        </p:spPr>
        <p:txBody>
          <a:bodyPr/>
          <a:lstStyle/>
          <a:p>
            <a:endParaRPr lang="ru-RU" dirty="0"/>
          </a:p>
        </p:txBody>
      </p:sp>
      <p:pic>
        <p:nvPicPr>
          <p:cNvPr id="5" name="Содержимое 4" descr="срам.jpeg"/>
          <p:cNvPicPr>
            <a:picLocks noGrp="1" noChangeAspect="1"/>
          </p:cNvPicPr>
          <p:nvPr>
            <p:ph idx="1"/>
          </p:nvPr>
        </p:nvPicPr>
        <p:blipFill>
          <a:blip r:embed="rId2"/>
          <a:stretch>
            <a:fillRect/>
          </a:stretch>
        </p:blipFill>
        <p:spPr>
          <a:xfrm>
            <a:off x="3714744" y="0"/>
            <a:ext cx="5429256" cy="6857999"/>
          </a:xfrm>
        </p:spPr>
      </p:pic>
      <p:sp>
        <p:nvSpPr>
          <p:cNvPr id="4" name="Текст 3"/>
          <p:cNvSpPr>
            <a:spLocks noGrp="1"/>
          </p:cNvSpPr>
          <p:nvPr>
            <p:ph type="body" sz="half" idx="2"/>
          </p:nvPr>
        </p:nvSpPr>
        <p:spPr>
          <a:xfrm>
            <a:off x="0" y="0"/>
            <a:ext cx="3643306" cy="6858000"/>
          </a:xfrm>
        </p:spPr>
        <p:txBody>
          <a:bodyPr>
            <a:normAutofit/>
          </a:bodyPr>
          <a:lstStyle/>
          <a:p>
            <a:r>
              <a:rPr lang="ru-RU" sz="2000" dirty="0" smtClean="0"/>
              <a:t> </a:t>
            </a:r>
            <a:r>
              <a:rPr lang="ru-RU" sz="2800" b="1" dirty="0" smtClean="0">
                <a:effectLst>
                  <a:outerShdw blurRad="38100" dist="38100" dir="2700000" algn="tl">
                    <a:srgbClr val="000000">
                      <a:alpha val="43137"/>
                    </a:srgbClr>
                  </a:outerShdw>
                </a:effectLst>
              </a:rPr>
              <a:t>Гордость, невежество и глупость - неразлучные спутники. Господь недоволен гордостью, которая проявляется среди тех, кто называет себя Его детьми. Они позорят Бога тем, что следуют нездоровой, нескромной и дорогой моде нашего растленного века.(С.Ц. т.4 с.634)</a:t>
            </a:r>
            <a:endParaRPr lang="ru-RU" sz="2800" b="1" dirty="0">
              <a:effectLst>
                <a:outerShdw blurRad="38100" dist="38100" dir="2700000" algn="tl">
                  <a:srgbClr val="000000">
                    <a:alpha val="43137"/>
                  </a:srgbClr>
                </a:outerShdw>
              </a:effectLst>
            </a:endParaRPr>
          </a:p>
        </p:txBody>
      </p:sp>
    </p:spTree>
  </p:cSld>
  <p:clrMapOvr>
    <a:masterClrMapping/>
  </p:clrMapOvr>
  <p:transition spd="slow">
    <p:blinds dir="ver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857884" y="1357298"/>
            <a:ext cx="1700186" cy="1571636"/>
          </a:xfrm>
        </p:spPr>
        <p:txBody>
          <a:bodyPr/>
          <a:lstStyle/>
          <a:p>
            <a:endParaRPr lang="ru-RU" dirty="0"/>
          </a:p>
        </p:txBody>
      </p:sp>
      <p:sp>
        <p:nvSpPr>
          <p:cNvPr id="4" name="Текст 3"/>
          <p:cNvSpPr>
            <a:spLocks noGrp="1"/>
          </p:cNvSpPr>
          <p:nvPr>
            <p:ph type="body" sz="half" idx="2"/>
          </p:nvPr>
        </p:nvSpPr>
        <p:spPr>
          <a:xfrm>
            <a:off x="0" y="0"/>
            <a:ext cx="4286248" cy="6858000"/>
          </a:xfrm>
        </p:spPr>
        <p:txBody>
          <a:bodyPr>
            <a:noAutofit/>
          </a:bodyPr>
          <a:lstStyle/>
          <a:p>
            <a:r>
              <a:rPr lang="ru-RU" sz="2800" b="1" dirty="0" smtClean="0"/>
              <a:t> </a:t>
            </a:r>
            <a:r>
              <a:rPr lang="ru-RU" sz="2800" b="1" dirty="0" smtClean="0">
                <a:effectLst>
                  <a:outerShdw blurRad="38100" dist="38100" dir="2700000" algn="tl">
                    <a:srgbClr val="000000">
                      <a:alpha val="43137"/>
                    </a:srgbClr>
                  </a:outerShdw>
                </a:effectLst>
              </a:rPr>
              <a:t>Мода правит миром, словно деспотичная госпожа, и часто вынуждает своих приверженцев терпеть величайшие неудобства и даже расстройства... Сатана торжествует, видя, как успешно осуществляются его замыслы, и смерть смеется над губительным для здоровья безумием и слепым рвением поклоняющихся в капище моды. (С.Ц. т.4 с.634)</a:t>
            </a:r>
            <a:endParaRPr lang="ru-RU" sz="2800" b="1" dirty="0">
              <a:effectLst>
                <a:outerShdw blurRad="38100" dist="38100" dir="2700000" algn="tl">
                  <a:srgbClr val="000000">
                    <a:alpha val="43137"/>
                  </a:srgbClr>
                </a:outerShdw>
              </a:effectLst>
            </a:endParaRPr>
          </a:p>
        </p:txBody>
      </p:sp>
      <p:pic>
        <p:nvPicPr>
          <p:cNvPr id="11" name="Рисунок 10" descr="оборотни.jpeg"/>
          <p:cNvPicPr>
            <a:picLocks noGrp="1" noChangeAspect="1"/>
          </p:cNvPicPr>
          <p:nvPr>
            <p:ph type="pic" idx="1"/>
          </p:nvPr>
        </p:nvPicPr>
        <p:blipFill>
          <a:blip r:embed="rId2"/>
          <a:srcRect l="16097" r="16097"/>
          <a:stretch>
            <a:fillRect/>
          </a:stretch>
        </p:blipFill>
        <p:spPr>
          <a:xfrm>
            <a:off x="4214813" y="0"/>
            <a:ext cx="4929187" cy="6858000"/>
          </a:xfrm>
        </p:spPr>
      </p:pic>
    </p:spTree>
  </p:cSld>
  <p:clrMapOvr>
    <a:masterClrMapping/>
  </p:clrMapOvr>
  <p:transition spd="slow">
    <p:fade thruBlk="1"/>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5" name="Рисунок 4" descr="0_132f6_ae84fbc4_L.jpeg"/>
          <p:cNvPicPr>
            <a:picLocks noGrp="1" noChangeAspect="1"/>
          </p:cNvPicPr>
          <p:nvPr>
            <p:ph type="pic" idx="1"/>
          </p:nvPr>
        </p:nvPicPr>
        <p:blipFill>
          <a:blip r:embed="rId2"/>
          <a:srcRect t="15275" b="15275"/>
          <a:stretch>
            <a:fillRect/>
          </a:stretch>
        </p:blipFill>
        <p:spPr>
          <a:xfrm>
            <a:off x="928662" y="0"/>
            <a:ext cx="7358114" cy="5357826"/>
          </a:xfrm>
        </p:spPr>
      </p:pic>
      <p:sp>
        <p:nvSpPr>
          <p:cNvPr id="4" name="Текст 3"/>
          <p:cNvSpPr>
            <a:spLocks noGrp="1"/>
          </p:cNvSpPr>
          <p:nvPr>
            <p:ph type="body" sz="half" idx="2"/>
          </p:nvPr>
        </p:nvSpPr>
        <p:spPr>
          <a:xfrm>
            <a:off x="0" y="5367338"/>
            <a:ext cx="9144000" cy="1490662"/>
          </a:xfrm>
        </p:spPr>
        <p:style>
          <a:lnRef idx="3">
            <a:schemeClr val="lt1"/>
          </a:lnRef>
          <a:fillRef idx="1">
            <a:schemeClr val="dk1"/>
          </a:fillRef>
          <a:effectRef idx="1">
            <a:schemeClr val="dk1"/>
          </a:effectRef>
          <a:fontRef idx="minor">
            <a:schemeClr val="lt1"/>
          </a:fontRef>
        </p:style>
        <p:txBody>
          <a:bodyPr>
            <a:normAutofit/>
          </a:bodyPr>
          <a:lstStyle/>
          <a:p>
            <a:r>
              <a:rPr lang="ru-RU" sz="4000" b="1" dirty="0" smtClean="0"/>
              <a:t>Вы  никогда не задумывались, как  вы выглядите в присутствии Христа?</a:t>
            </a:r>
            <a:endParaRPr lang="ru-RU" sz="4000" b="1" dirty="0"/>
          </a:p>
        </p:txBody>
      </p:sp>
    </p:spTree>
  </p:cSld>
  <p:clrMapOvr>
    <a:masterClrMapping/>
  </p:clrMapOvr>
  <p:transition spd="slow">
    <p:wedg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429124" y="273050"/>
            <a:ext cx="1857388" cy="1162050"/>
          </a:xfrm>
        </p:spPr>
        <p:txBody>
          <a:bodyPr/>
          <a:lstStyle/>
          <a:p>
            <a:endParaRPr lang="ru-RU" dirty="0"/>
          </a:p>
        </p:txBody>
      </p:sp>
      <p:pic>
        <p:nvPicPr>
          <p:cNvPr id="5" name="Содержимое 4" descr="иисус и мария.jpeg"/>
          <p:cNvPicPr>
            <a:picLocks noGrp="1" noChangeAspect="1"/>
          </p:cNvPicPr>
          <p:nvPr>
            <p:ph idx="1"/>
          </p:nvPr>
        </p:nvPicPr>
        <p:blipFill>
          <a:blip r:embed="rId2"/>
          <a:stretch>
            <a:fillRect/>
          </a:stretch>
        </p:blipFill>
        <p:spPr>
          <a:xfrm>
            <a:off x="1285852" y="1"/>
            <a:ext cx="6715172" cy="4786322"/>
          </a:xfrm>
        </p:spPr>
      </p:pic>
      <p:sp>
        <p:nvSpPr>
          <p:cNvPr id="4" name="Текст 3"/>
          <p:cNvSpPr>
            <a:spLocks noGrp="1"/>
          </p:cNvSpPr>
          <p:nvPr>
            <p:ph type="body" sz="half" idx="2"/>
          </p:nvPr>
        </p:nvSpPr>
        <p:spPr>
          <a:xfrm>
            <a:off x="0" y="4286256"/>
            <a:ext cx="9144000" cy="2571744"/>
          </a:xfrm>
          <a:solidFill>
            <a:schemeClr val="accent5">
              <a:lumMod val="40000"/>
              <a:lumOff val="60000"/>
            </a:schemeClr>
          </a:solidFill>
        </p:spPr>
        <p:style>
          <a:lnRef idx="1">
            <a:schemeClr val="accent5"/>
          </a:lnRef>
          <a:fillRef idx="3">
            <a:schemeClr val="accent5"/>
          </a:fillRef>
          <a:effectRef idx="2">
            <a:schemeClr val="accent5"/>
          </a:effectRef>
          <a:fontRef idx="minor">
            <a:schemeClr val="lt1"/>
          </a:fontRef>
        </p:style>
        <p:txBody>
          <a:bodyPr>
            <a:normAutofit/>
          </a:bodyPr>
          <a:lstStyle/>
          <a:p>
            <a:r>
              <a:rPr lang="ru-RU" sz="2800" b="1" dirty="0" smtClean="0">
                <a:solidFill>
                  <a:srgbClr val="C00000"/>
                </a:solidFill>
              </a:rPr>
              <a:t>Христос скоро придет и дело каждого будет решено на жизнь или на смерть, то не тратили бы столько времени и денег на модную одежду". Как плохо понимают сестры, лишь внешне исповедующие религию, что своей одеждой они произносят проповедь! (С.Ц. т.4 с.641)</a:t>
            </a:r>
            <a:endParaRPr lang="ru-RU" sz="2800" b="1" dirty="0">
              <a:solidFill>
                <a:srgbClr val="C00000"/>
              </a:solidFill>
            </a:endParaRPr>
          </a:p>
        </p:txBody>
      </p:sp>
    </p:spTree>
  </p:cSld>
  <p:clrMapOvr>
    <a:masterClrMapping/>
  </p:clrMapOvr>
  <p:transition spd="slow">
    <p:wheel spokes="2"/>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57620" y="0"/>
            <a:ext cx="5286380" cy="928670"/>
          </a:xfrm>
        </p:spPr>
        <p:style>
          <a:lnRef idx="2">
            <a:schemeClr val="accent2"/>
          </a:lnRef>
          <a:fillRef idx="1">
            <a:schemeClr val="lt1"/>
          </a:fillRef>
          <a:effectRef idx="0">
            <a:schemeClr val="accent2"/>
          </a:effectRef>
          <a:fontRef idx="minor">
            <a:schemeClr val="dk1"/>
          </a:fontRef>
        </p:style>
        <p:txBody>
          <a:bodyPr>
            <a:noAutofit/>
          </a:bodyPr>
          <a:lstStyle/>
          <a:p>
            <a:r>
              <a:rPr lang="ru-RU" sz="3200" dirty="0" smtClean="0">
                <a:solidFill>
                  <a:srgbClr val="FF0000"/>
                </a:solidFill>
                <a:cs typeface="Lao UI" pitchFamily="34" charset="0"/>
              </a:rPr>
              <a:t>Если вы не видите Христа, то Христос видит вас.</a:t>
            </a:r>
            <a:endParaRPr lang="ru-RU" sz="3200" dirty="0">
              <a:solidFill>
                <a:srgbClr val="FF0000"/>
              </a:solidFill>
              <a:cs typeface="Lao UI" pitchFamily="34" charset="0"/>
            </a:endParaRPr>
          </a:p>
        </p:txBody>
      </p:sp>
      <p:pic>
        <p:nvPicPr>
          <p:cNvPr id="5" name="Содержимое 4" descr="Иисус el_greko.jpg"/>
          <p:cNvPicPr>
            <a:picLocks noGrp="1" noChangeAspect="1"/>
          </p:cNvPicPr>
          <p:nvPr>
            <p:ph idx="1"/>
          </p:nvPr>
        </p:nvPicPr>
        <p:blipFill>
          <a:blip r:embed="rId2"/>
          <a:stretch>
            <a:fillRect/>
          </a:stretch>
        </p:blipFill>
        <p:spPr>
          <a:xfrm>
            <a:off x="4178300" y="1071546"/>
            <a:ext cx="3905250" cy="5500726"/>
          </a:xfrm>
          <a:effectLst>
            <a:glow rad="228600">
              <a:schemeClr val="accent3">
                <a:satMod val="175000"/>
                <a:alpha val="40000"/>
              </a:schemeClr>
            </a:glow>
          </a:effectLst>
        </p:spPr>
      </p:pic>
      <p:sp>
        <p:nvSpPr>
          <p:cNvPr id="4" name="Текст 3"/>
          <p:cNvSpPr>
            <a:spLocks noGrp="1"/>
          </p:cNvSpPr>
          <p:nvPr>
            <p:ph type="body" sz="half" idx="2"/>
          </p:nvPr>
        </p:nvSpPr>
        <p:spPr>
          <a:xfrm>
            <a:off x="0" y="0"/>
            <a:ext cx="3786182" cy="6858000"/>
          </a:xfrm>
        </p:spPr>
        <p:txBody>
          <a:bodyPr>
            <a:normAutofit fontScale="92500" lnSpcReduction="20000"/>
          </a:bodyPr>
          <a:lstStyle/>
          <a:p>
            <a:r>
              <a:rPr lang="ru-RU" sz="2400" b="1" dirty="0" smtClean="0"/>
              <a:t>Наши слова, поступки и одежда - это живые проповедники, которые </a:t>
            </a:r>
            <a:r>
              <a:rPr lang="ru-RU" sz="2400" b="1" u="sng" dirty="0" smtClean="0">
                <a:solidFill>
                  <a:srgbClr val="FF0000"/>
                </a:solidFill>
              </a:rPr>
              <a:t>каждый день </a:t>
            </a:r>
            <a:r>
              <a:rPr lang="ru-RU" sz="2400" b="1" dirty="0" smtClean="0"/>
              <a:t>либо собирают, со Христом, либо расточают. Это не мелочь, и от нее нельзя отшутиться. Вопрос одежды требует серьезного размышления и многих молитв. Многие неверующие чувствуют, что поступают неправильно, становясь рабами моды, но когда они видят, что женщины, исповедующие высокие принципы благочестия, одеваются так же, как и светские люди, и получают удовольствие от контактов с легкомысленным обществом, то решают, что в подобном поведении нет ничего страшного. (С.Ц. т.4 с.641)</a:t>
            </a:r>
            <a:endParaRPr lang="ru-RU" sz="2400" b="1" dirty="0"/>
          </a:p>
        </p:txBody>
      </p:sp>
    </p:spTree>
  </p:cSld>
  <p:clrMapOvr>
    <a:masterClrMapping/>
  </p:clrMapOvr>
  <p:transition spd="slow">
    <p:diamond/>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2910" y="0"/>
            <a:ext cx="7994679" cy="3286123"/>
          </a:xfrm>
          <a:blipFill>
            <a:blip r:embed="rId2"/>
            <a:tile tx="0" ty="0" sx="100000" sy="100000" flip="none" algn="tl"/>
          </a:blipFill>
        </p:spPr>
        <p:txBody>
          <a:bodyPr>
            <a:noAutofit/>
          </a:bodyPr>
          <a:lstStyle/>
          <a:p>
            <a:r>
              <a:rPr lang="ru-RU" sz="3600" dirty="0" smtClean="0">
                <a:solidFill>
                  <a:srgbClr val="FF0000"/>
                </a:solidFill>
              </a:rPr>
              <a:t>Братья и сёстры на нас лежит огромная ответственность за тех, кого Иисус посылает  к  нам, ибо они ещё младенцы и пока подражают нам.</a:t>
            </a:r>
            <a:endParaRPr lang="ru-RU" sz="3600" dirty="0">
              <a:solidFill>
                <a:srgbClr val="FF0000"/>
              </a:solidFill>
            </a:endParaRPr>
          </a:p>
        </p:txBody>
      </p:sp>
      <p:sp>
        <p:nvSpPr>
          <p:cNvPr id="3" name="Текст 2"/>
          <p:cNvSpPr>
            <a:spLocks noGrp="1"/>
          </p:cNvSpPr>
          <p:nvPr>
            <p:ph type="body" idx="1"/>
          </p:nvPr>
        </p:nvSpPr>
        <p:spPr>
          <a:xfrm>
            <a:off x="722313" y="3286124"/>
            <a:ext cx="7772400" cy="3571876"/>
          </a:xfrm>
        </p:spPr>
        <p:txBody>
          <a:bodyPr>
            <a:normAutofit lnSpcReduction="10000"/>
          </a:bodyPr>
          <a:lstStyle/>
          <a:p>
            <a:r>
              <a:rPr lang="ru-RU" sz="4000" dirty="0" smtClean="0">
                <a:solidFill>
                  <a:srgbClr val="FFFF00"/>
                </a:solidFill>
              </a:rPr>
              <a:t>ИЗ АФОРИЗМОВ </a:t>
            </a:r>
          </a:p>
          <a:p>
            <a:r>
              <a:rPr lang="ru-RU" sz="4000" dirty="0" smtClean="0"/>
              <a:t>Если я призываю вас, дорогие братья и сестры, ограничить свои требования до минимума, я не имею в виду мини-юбки. (Из одной проповеди)</a:t>
            </a:r>
            <a:endParaRPr lang="ru-RU" sz="4000" dirty="0"/>
          </a:p>
        </p:txBody>
      </p:sp>
    </p:spTree>
  </p:cSld>
  <p:clrMapOvr>
    <a:masterClrMapping/>
  </p:clrMapOvr>
  <p:transition spd="slow">
    <p:zoom dir="in"/>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3500438"/>
            <a:ext cx="5486400" cy="571504"/>
          </a:xfrm>
        </p:spPr>
        <p:txBody>
          <a:bodyPr/>
          <a:lstStyle/>
          <a:p>
            <a:endParaRPr lang="ru-RU" dirty="0"/>
          </a:p>
        </p:txBody>
      </p:sp>
      <p:sp>
        <p:nvSpPr>
          <p:cNvPr id="4" name="Текст 3"/>
          <p:cNvSpPr>
            <a:spLocks noGrp="1"/>
          </p:cNvSpPr>
          <p:nvPr>
            <p:ph type="body" sz="half" idx="2"/>
          </p:nvPr>
        </p:nvSpPr>
        <p:spPr>
          <a:xfrm>
            <a:off x="0" y="4714884"/>
            <a:ext cx="9144000" cy="2143116"/>
          </a:xfrm>
        </p:spPr>
        <p:style>
          <a:lnRef idx="3">
            <a:schemeClr val="lt1"/>
          </a:lnRef>
          <a:fillRef idx="1">
            <a:schemeClr val="dk1"/>
          </a:fillRef>
          <a:effectRef idx="1">
            <a:schemeClr val="dk1"/>
          </a:effectRef>
          <a:fontRef idx="minor">
            <a:schemeClr val="lt1"/>
          </a:fontRef>
        </p:style>
        <p:txBody>
          <a:bodyPr>
            <a:noAutofit/>
          </a:bodyPr>
          <a:lstStyle/>
          <a:p>
            <a:r>
              <a:rPr lang="ru-RU" sz="2800" b="1" dirty="0" smtClean="0"/>
              <a:t>Подумайте о  том братья и сёстры особенно молодые: что вы выставляете и в каком виде выставляетесь в интернете? Люди видят как вы «ПРОСЛАВЛЯЕТЕ ХРИСТА». Порой ставя знак «класс!» там, где Господь поставил бы «срам».</a:t>
            </a:r>
            <a:endParaRPr lang="ru-RU" sz="2800" b="1" dirty="0"/>
          </a:p>
        </p:txBody>
      </p:sp>
      <p:pic>
        <p:nvPicPr>
          <p:cNvPr id="7" name="Рисунок 6" descr="0_609a4_d29a7ee5_XL.png"/>
          <p:cNvPicPr>
            <a:picLocks noGrp="1" noChangeAspect="1"/>
          </p:cNvPicPr>
          <p:nvPr>
            <p:ph type="pic" idx="1"/>
          </p:nvPr>
        </p:nvPicPr>
        <p:blipFill>
          <a:blip r:embed="rId2"/>
          <a:srcRect t="5430" b="5430"/>
          <a:stretch>
            <a:fillRect/>
          </a:stretch>
        </p:blipFill>
        <p:spPr>
          <a:xfrm>
            <a:off x="0" y="0"/>
            <a:ext cx="9144000" cy="4727575"/>
          </a:xfrm>
        </p:spPr>
      </p:pic>
    </p:spTree>
  </p:cSld>
  <p:clrMapOvr>
    <a:masterClrMapping/>
  </p:clrMapOvr>
  <p:transition spd="slow">
    <p:wedg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1643050"/>
          </a:xfrm>
          <a:blipFill>
            <a:blip r:embed="rId2"/>
            <a:tile tx="0" ty="0" sx="100000" sy="100000" flip="none" algn="tl"/>
          </a:blipFill>
        </p:spPr>
        <p:txBody>
          <a:bodyPr>
            <a:normAutofit fontScale="90000"/>
          </a:bodyPr>
          <a:lstStyle/>
          <a:p>
            <a:r>
              <a:rPr lang="ru-RU" sz="4000" b="1" dirty="0" smtClean="0">
                <a:solidFill>
                  <a:srgbClr val="FF0000"/>
                </a:solidFill>
              </a:rPr>
              <a:t> Из детей твоих не отдавай на служение Молоху и не бесчести имени Бога твоего. Я Господь.(Лев.18:21</a:t>
            </a:r>
            <a:r>
              <a:rPr lang="ru-RU" b="1" dirty="0" smtClean="0">
                <a:solidFill>
                  <a:srgbClr val="FF0000"/>
                </a:solidFill>
              </a:rPr>
              <a:t>)</a:t>
            </a:r>
            <a:endParaRPr lang="ru-RU" b="1" dirty="0">
              <a:solidFill>
                <a:srgbClr val="FF0000"/>
              </a:solidFill>
            </a:endParaRPr>
          </a:p>
        </p:txBody>
      </p:sp>
      <p:pic>
        <p:nvPicPr>
          <p:cNvPr id="5" name="Содержимое 4" descr="модница.jpeg"/>
          <p:cNvPicPr>
            <a:picLocks noGrp="1" noChangeAspect="1"/>
          </p:cNvPicPr>
          <p:nvPr>
            <p:ph sz="half" idx="1"/>
          </p:nvPr>
        </p:nvPicPr>
        <p:blipFill>
          <a:blip r:embed="rId3"/>
          <a:stretch>
            <a:fillRect/>
          </a:stretch>
        </p:blipFill>
        <p:spPr>
          <a:xfrm>
            <a:off x="285720" y="1714488"/>
            <a:ext cx="3786214" cy="4857784"/>
          </a:xfrm>
        </p:spPr>
      </p:pic>
      <p:pic>
        <p:nvPicPr>
          <p:cNvPr id="6" name="Содержимое 5" descr="в брючках.jpeg"/>
          <p:cNvPicPr>
            <a:picLocks noGrp="1" noChangeAspect="1"/>
          </p:cNvPicPr>
          <p:nvPr>
            <p:ph sz="half" idx="2"/>
          </p:nvPr>
        </p:nvPicPr>
        <p:blipFill>
          <a:blip r:embed="rId4"/>
          <a:stretch>
            <a:fillRect/>
          </a:stretch>
        </p:blipFill>
        <p:spPr>
          <a:xfrm>
            <a:off x="5000628" y="1785926"/>
            <a:ext cx="3786214" cy="4786346"/>
          </a:xfrm>
        </p:spPr>
      </p:pic>
    </p:spTree>
  </p:cSld>
  <p:clrMapOvr>
    <a:masterClrMapping/>
  </p:clrMapOvr>
  <p:transition spd="slow">
    <p:dissolv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14810" y="0"/>
            <a:ext cx="4643470" cy="1214422"/>
          </a:xfrm>
        </p:spPr>
        <p:style>
          <a:lnRef idx="3">
            <a:schemeClr val="lt1"/>
          </a:lnRef>
          <a:fillRef idx="1">
            <a:schemeClr val="dk1"/>
          </a:fillRef>
          <a:effectRef idx="1">
            <a:schemeClr val="dk1"/>
          </a:effectRef>
          <a:fontRef idx="minor">
            <a:schemeClr val="lt1"/>
          </a:fontRef>
        </p:style>
        <p:txBody>
          <a:bodyPr>
            <a:noAutofit/>
          </a:bodyPr>
          <a:lstStyle/>
          <a:p>
            <a:r>
              <a:rPr lang="ru-RU" sz="9600" dirty="0" smtClean="0"/>
              <a:t>  </a:t>
            </a:r>
            <a:r>
              <a:rPr lang="ru-RU" sz="8800" dirty="0" smtClean="0">
                <a:solidFill>
                  <a:srgbClr val="FF0000"/>
                </a:solidFill>
                <a:effectLst>
                  <a:outerShdw blurRad="38100" dist="38100" dir="2700000" algn="tl">
                    <a:srgbClr val="000000">
                      <a:alpha val="43137"/>
                    </a:srgbClr>
                  </a:outerShdw>
                </a:effectLst>
                <a:latin typeface="Bookman Old Style" pitchFamily="18" charset="0"/>
              </a:rPr>
              <a:t>молох</a:t>
            </a:r>
            <a:endParaRPr lang="ru-RU" sz="8800" dirty="0">
              <a:solidFill>
                <a:srgbClr val="FF0000"/>
              </a:solidFill>
              <a:effectLst>
                <a:outerShdw blurRad="38100" dist="38100" dir="2700000" algn="tl">
                  <a:srgbClr val="000000">
                    <a:alpha val="43137"/>
                  </a:srgbClr>
                </a:outerShdw>
              </a:effectLst>
              <a:latin typeface="Bookman Old Style" pitchFamily="18" charset="0"/>
            </a:endParaRPr>
          </a:p>
        </p:txBody>
      </p:sp>
      <p:pic>
        <p:nvPicPr>
          <p:cNvPr id="5" name="Содержимое 4" descr="молох.jpg"/>
          <p:cNvPicPr>
            <a:picLocks noGrp="1" noChangeAspect="1"/>
          </p:cNvPicPr>
          <p:nvPr>
            <p:ph idx="1"/>
          </p:nvPr>
        </p:nvPicPr>
        <p:blipFill>
          <a:blip r:embed="rId2"/>
          <a:stretch>
            <a:fillRect/>
          </a:stretch>
        </p:blipFill>
        <p:spPr>
          <a:xfrm>
            <a:off x="3786182" y="1214422"/>
            <a:ext cx="5143536" cy="5143536"/>
          </a:xfrm>
        </p:spPr>
        <p:style>
          <a:lnRef idx="3">
            <a:schemeClr val="lt1"/>
          </a:lnRef>
          <a:fillRef idx="1">
            <a:schemeClr val="accent6"/>
          </a:fillRef>
          <a:effectRef idx="1">
            <a:schemeClr val="accent6"/>
          </a:effectRef>
          <a:fontRef idx="minor">
            <a:schemeClr val="lt1"/>
          </a:fontRef>
        </p:style>
      </p:pic>
      <p:sp>
        <p:nvSpPr>
          <p:cNvPr id="4" name="Текст 3"/>
          <p:cNvSpPr>
            <a:spLocks noGrp="1"/>
          </p:cNvSpPr>
          <p:nvPr>
            <p:ph type="body" sz="half" idx="2"/>
          </p:nvPr>
        </p:nvSpPr>
        <p:spPr>
          <a:xfrm>
            <a:off x="457200" y="285728"/>
            <a:ext cx="3008313" cy="6215106"/>
          </a:xfrm>
        </p:spPr>
        <p:style>
          <a:lnRef idx="3">
            <a:schemeClr val="lt1"/>
          </a:lnRef>
          <a:fillRef idx="1">
            <a:schemeClr val="dk1"/>
          </a:fillRef>
          <a:effectRef idx="1">
            <a:schemeClr val="dk1"/>
          </a:effectRef>
          <a:fontRef idx="minor">
            <a:schemeClr val="lt1"/>
          </a:fontRef>
        </p:style>
        <p:txBody>
          <a:bodyPr>
            <a:normAutofit fontScale="77500" lnSpcReduction="20000"/>
          </a:bodyPr>
          <a:lstStyle/>
          <a:p>
            <a:r>
              <a:rPr lang="ru-RU" sz="3200" b="1" dirty="0" smtClean="0">
                <a:solidFill>
                  <a:schemeClr val="tx1"/>
                </a:solidFill>
                <a:effectLst>
                  <a:outerShdw blurRad="38100" dist="38100" dir="2700000" algn="tl">
                    <a:srgbClr val="000000">
                      <a:alpha val="43137"/>
                    </a:srgbClr>
                  </a:outerShdw>
                </a:effectLst>
              </a:rPr>
              <a:t>Молох – языческое божество. На колени идолу </a:t>
            </a:r>
            <a:r>
              <a:rPr lang="ru-RU" sz="3200" b="1" dirty="0" err="1" smtClean="0">
                <a:solidFill>
                  <a:schemeClr val="tx1"/>
                </a:solidFill>
                <a:effectLst>
                  <a:outerShdw blurRad="38100" dist="38100" dir="2700000" algn="tl">
                    <a:srgbClr val="000000">
                      <a:alpha val="43137"/>
                    </a:srgbClr>
                  </a:outerShdw>
                </a:effectLst>
              </a:rPr>
              <a:t>ложили</a:t>
            </a:r>
            <a:r>
              <a:rPr lang="ru-RU" sz="3200" b="1" dirty="0" smtClean="0">
                <a:solidFill>
                  <a:schemeClr val="tx1"/>
                </a:solidFill>
                <a:effectLst>
                  <a:outerShdw blurRad="38100" dist="38100" dir="2700000" algn="tl">
                    <a:srgbClr val="000000">
                      <a:alpha val="43137"/>
                    </a:srgbClr>
                  </a:outerShdw>
                </a:effectLst>
              </a:rPr>
              <a:t> детей и </a:t>
            </a:r>
            <a:r>
              <a:rPr lang="ru-RU" sz="3200" b="1" dirty="0" err="1" smtClean="0">
                <a:solidFill>
                  <a:schemeClr val="tx1"/>
                </a:solidFill>
                <a:effectLst>
                  <a:outerShdw blurRad="38100" dist="38100" dir="2700000" algn="tl">
                    <a:srgbClr val="000000">
                      <a:alpha val="43137"/>
                    </a:srgbClr>
                  </a:outerShdw>
                </a:effectLst>
              </a:rPr>
              <a:t>заколали</a:t>
            </a:r>
            <a:r>
              <a:rPr lang="ru-RU" sz="3200" b="1" dirty="0" smtClean="0">
                <a:solidFill>
                  <a:schemeClr val="tx1"/>
                </a:solidFill>
                <a:effectLst>
                  <a:outerShdw blurRad="38100" dist="38100" dir="2700000" algn="tl">
                    <a:srgbClr val="000000">
                      <a:alpha val="43137"/>
                    </a:srgbClr>
                  </a:outerShdw>
                </a:effectLst>
              </a:rPr>
              <a:t> их. Молох, он же </a:t>
            </a:r>
            <a:r>
              <a:rPr lang="ru-RU" sz="3200" b="1" dirty="0" err="1" smtClean="0">
                <a:solidFill>
                  <a:schemeClr val="tx1"/>
                </a:solidFill>
                <a:effectLst>
                  <a:outerShdw blurRad="38100" dist="38100" dir="2700000" algn="tl">
                    <a:srgbClr val="000000">
                      <a:alpha val="43137"/>
                    </a:srgbClr>
                  </a:outerShdw>
                </a:effectLst>
              </a:rPr>
              <a:t>Апполон</a:t>
            </a:r>
            <a:r>
              <a:rPr lang="ru-RU" sz="3200" b="1" dirty="0" smtClean="0">
                <a:solidFill>
                  <a:schemeClr val="tx1"/>
                </a:solidFill>
                <a:effectLst>
                  <a:outerShdw blurRad="38100" dist="38100" dir="2700000" algn="tl">
                    <a:srgbClr val="000000">
                      <a:alpha val="43137"/>
                    </a:srgbClr>
                  </a:outerShdw>
                </a:effectLst>
              </a:rPr>
              <a:t>, он же Ярило, он же Ра, он же Ваал. Собирательный образ  разврата, бесстыдства, гордости, тщеславия, равнодушия и внесения в мир того, что мерзость в очах Бога Живого</a:t>
            </a:r>
            <a:r>
              <a:rPr lang="ru-RU" sz="3200" b="1" dirty="0" smtClean="0">
                <a:solidFill>
                  <a:schemeClr val="tx1"/>
                </a:solidFill>
              </a:rPr>
              <a:t>.</a:t>
            </a:r>
            <a:endParaRPr lang="ru-RU" sz="3200" b="1" dirty="0">
              <a:solidFill>
                <a:schemeClr val="tx1"/>
              </a:solidFill>
            </a:endParaRPr>
          </a:p>
        </p:txBody>
      </p:sp>
    </p:spTree>
  </p:cSld>
  <p:clrMapOvr>
    <a:masterClrMapping/>
  </p:clrMapOvr>
  <p:transition spd="slow">
    <p:cover dir="lu"/>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3000372"/>
            <a:ext cx="5486400" cy="357190"/>
          </a:xfrm>
        </p:spPr>
        <p:txBody>
          <a:bodyPr>
            <a:normAutofit fontScale="90000"/>
          </a:bodyPr>
          <a:lstStyle/>
          <a:p>
            <a:endParaRPr lang="ru-RU" dirty="0"/>
          </a:p>
        </p:txBody>
      </p:sp>
      <p:sp>
        <p:nvSpPr>
          <p:cNvPr id="4" name="Текст 3"/>
          <p:cNvSpPr>
            <a:spLocks noGrp="1"/>
          </p:cNvSpPr>
          <p:nvPr>
            <p:ph type="body" sz="half" idx="2"/>
          </p:nvPr>
        </p:nvSpPr>
        <p:spPr>
          <a:xfrm>
            <a:off x="0" y="4786322"/>
            <a:ext cx="9144000" cy="2071678"/>
          </a:xfrm>
        </p:spPr>
        <p:txBody>
          <a:bodyPr>
            <a:normAutofit/>
          </a:bodyPr>
          <a:lstStyle/>
          <a:p>
            <a:r>
              <a:rPr lang="ru-RU" sz="4000" b="1" dirty="0" smtClean="0"/>
              <a:t>Мода – это жестокосердое божество, которому матери приносят в жертву даже своих детей. (П. </a:t>
            </a:r>
            <a:r>
              <a:rPr lang="ru-RU" sz="4000" b="1" dirty="0" err="1" smtClean="0"/>
              <a:t>Буаст</a:t>
            </a:r>
            <a:r>
              <a:rPr lang="ru-RU" sz="4000" b="1" dirty="0" smtClean="0"/>
              <a:t>)</a:t>
            </a:r>
            <a:endParaRPr lang="ru-RU" sz="4000" b="1" dirty="0"/>
          </a:p>
        </p:txBody>
      </p:sp>
      <p:pic>
        <p:nvPicPr>
          <p:cNvPr id="7" name="Рисунок 6" descr="жертвы моды.jpeg"/>
          <p:cNvPicPr>
            <a:picLocks noGrp="1" noChangeAspect="1"/>
          </p:cNvPicPr>
          <p:nvPr>
            <p:ph type="pic" idx="1"/>
          </p:nvPr>
        </p:nvPicPr>
        <p:blipFill>
          <a:blip r:embed="rId2"/>
          <a:srcRect l="1321" r="1321"/>
          <a:stretch>
            <a:fillRect/>
          </a:stretch>
        </p:blipFill>
        <p:spPr>
          <a:xfrm>
            <a:off x="0" y="0"/>
            <a:ext cx="9144000" cy="4727575"/>
          </a:xfrm>
        </p:spPr>
      </p:pic>
    </p:spTree>
  </p:cSld>
  <p:clrMapOvr>
    <a:masterClrMapping/>
  </p:clrMapOvr>
  <p:transition spd="slow">
    <p:split dir="in"/>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0" y="0"/>
            <a:ext cx="9144000" cy="6858000"/>
          </a:xfrm>
        </p:spPr>
        <p:txBody>
          <a:bodyPr/>
          <a:lstStyle/>
          <a:p>
            <a:endParaRPr lang="ru-RU" dirty="0"/>
          </a:p>
        </p:txBody>
      </p:sp>
      <p:sp>
        <p:nvSpPr>
          <p:cNvPr id="3" name="Подзаголовок 2"/>
          <p:cNvSpPr>
            <a:spLocks noGrp="1"/>
          </p:cNvSpPr>
          <p:nvPr>
            <p:ph type="subTitle" idx="1"/>
          </p:nvPr>
        </p:nvSpPr>
        <p:spPr/>
        <p:txBody>
          <a:bodyPr/>
          <a:lstStyle/>
          <a:p>
            <a:endParaRPr lang="ru-RU" dirty="0"/>
          </a:p>
        </p:txBody>
      </p:sp>
      <p:pic>
        <p:nvPicPr>
          <p:cNvPr id="1026" name="Picture 2" descr="C:\Users\Public\Pictures\Sample Pictures\исчезающий вид.jpeg"/>
          <p:cNvPicPr>
            <a:picLocks noChangeAspect="1" noChangeArrowheads="1"/>
          </p:cNvPicPr>
          <p:nvPr/>
        </p:nvPicPr>
        <p:blipFill>
          <a:blip r:embed="rId3"/>
          <a:srcRect/>
          <a:stretch>
            <a:fillRect/>
          </a:stretch>
        </p:blipFill>
        <p:spPr bwMode="auto">
          <a:xfrm>
            <a:off x="0" y="0"/>
            <a:ext cx="9144000" cy="6858000"/>
          </a:xfrm>
          <a:prstGeom prst="rect">
            <a:avLst/>
          </a:prstGeom>
          <a:noFill/>
        </p:spPr>
      </p:pic>
    </p:spTree>
  </p:cSld>
  <p:clrMapOvr>
    <a:masterClrMapping/>
  </p:clrMapOvr>
  <p:transition spd="slow">
    <p:wheel spokes="8"/>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214942" y="571480"/>
            <a:ext cx="2214578" cy="863620"/>
          </a:xfrm>
        </p:spPr>
        <p:txBody>
          <a:bodyPr/>
          <a:lstStyle/>
          <a:p>
            <a:endParaRPr lang="ru-RU" dirty="0"/>
          </a:p>
        </p:txBody>
      </p:sp>
      <p:pic>
        <p:nvPicPr>
          <p:cNvPr id="5" name="Содержимое 4" descr="раскрепощённость.jpeg"/>
          <p:cNvPicPr>
            <a:picLocks noGrp="1" noChangeAspect="1"/>
          </p:cNvPicPr>
          <p:nvPr>
            <p:ph idx="1"/>
          </p:nvPr>
        </p:nvPicPr>
        <p:blipFill>
          <a:blip r:embed="rId2"/>
          <a:stretch>
            <a:fillRect/>
          </a:stretch>
        </p:blipFill>
        <p:spPr>
          <a:xfrm>
            <a:off x="4143373" y="357166"/>
            <a:ext cx="4643470" cy="5929353"/>
          </a:xfrm>
        </p:spPr>
      </p:pic>
      <p:sp>
        <p:nvSpPr>
          <p:cNvPr id="4" name="Текст 3"/>
          <p:cNvSpPr>
            <a:spLocks noGrp="1"/>
          </p:cNvSpPr>
          <p:nvPr>
            <p:ph type="body" sz="half" idx="2"/>
          </p:nvPr>
        </p:nvSpPr>
        <p:spPr>
          <a:xfrm>
            <a:off x="0" y="0"/>
            <a:ext cx="4071934" cy="6858000"/>
          </a:xfrm>
          <a:blipFill>
            <a:blip r:embed="rId3"/>
            <a:tile tx="0" ty="0" sx="100000" sy="100000" flip="none" algn="tl"/>
          </a:blipFill>
        </p:spPr>
        <p:txBody>
          <a:bodyPr>
            <a:normAutofit lnSpcReduction="10000"/>
          </a:bodyPr>
          <a:lstStyle/>
          <a:p>
            <a:r>
              <a:rPr lang="ru-RU" sz="2400" dirty="0" smtClean="0"/>
              <a:t> </a:t>
            </a:r>
            <a:r>
              <a:rPr lang="ru-RU" sz="3200" b="1" dirty="0" smtClean="0">
                <a:solidFill>
                  <a:srgbClr val="FF0000"/>
                </a:solidFill>
              </a:rPr>
              <a:t>Он сказал им: вы выказываете себя праведниками пред людьми, но Бог знает сердца ваши, ибо что высоко у людей, то мерзость пред Богом.</a:t>
            </a:r>
          </a:p>
          <a:p>
            <a:r>
              <a:rPr lang="ru-RU" sz="3200" b="1" dirty="0" smtClean="0">
                <a:solidFill>
                  <a:srgbClr val="FF0000"/>
                </a:solidFill>
              </a:rPr>
              <a:t>(Лук.16:15)</a:t>
            </a:r>
          </a:p>
          <a:p>
            <a:r>
              <a:rPr lang="ru-RU" sz="3200" b="1" dirty="0" smtClean="0">
                <a:solidFill>
                  <a:srgbClr val="FF0000"/>
                </a:solidFill>
              </a:rPr>
              <a:t>За то будет поднят подол твой на лице твое, чтобы открылся срам твой.</a:t>
            </a:r>
          </a:p>
          <a:p>
            <a:r>
              <a:rPr lang="ru-RU" sz="3200" b="1" dirty="0" smtClean="0">
                <a:solidFill>
                  <a:srgbClr val="FF0000"/>
                </a:solidFill>
              </a:rPr>
              <a:t>(Иер.13:26)</a:t>
            </a:r>
            <a:endParaRPr lang="ru-RU" sz="3200" b="1" dirty="0">
              <a:solidFill>
                <a:srgbClr val="FF0000"/>
              </a:solidFill>
            </a:endParaRPr>
          </a:p>
        </p:txBody>
      </p:sp>
    </p:spTree>
  </p:cSld>
  <p:clrMapOvr>
    <a:masterClrMapping/>
  </p:clrMapOvr>
  <p:transition spd="slow">
    <p:pull dir="u"/>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5" name="Содержимое 4" descr="библия.jpeg"/>
          <p:cNvPicPr>
            <a:picLocks noGrp="1" noChangeAspect="1"/>
          </p:cNvPicPr>
          <p:nvPr>
            <p:ph idx="1"/>
          </p:nvPr>
        </p:nvPicPr>
        <p:blipFill>
          <a:blip r:embed="rId2"/>
          <a:stretch>
            <a:fillRect/>
          </a:stretch>
        </p:blipFill>
        <p:spPr>
          <a:xfrm>
            <a:off x="0" y="0"/>
            <a:ext cx="9144000" cy="3786190"/>
          </a:xfrm>
        </p:spPr>
      </p:pic>
      <p:sp>
        <p:nvSpPr>
          <p:cNvPr id="4" name="Текст 3"/>
          <p:cNvSpPr>
            <a:spLocks noGrp="1"/>
          </p:cNvSpPr>
          <p:nvPr>
            <p:ph type="body" sz="half" idx="2"/>
          </p:nvPr>
        </p:nvSpPr>
        <p:spPr>
          <a:xfrm>
            <a:off x="0" y="3714752"/>
            <a:ext cx="9144000" cy="3143248"/>
          </a:xfrm>
        </p:spPr>
        <p:txBody>
          <a:bodyPr>
            <a:normAutofit/>
          </a:bodyPr>
          <a:lstStyle/>
          <a:p>
            <a:r>
              <a:rPr lang="ru-RU" sz="2000" dirty="0" smtClean="0"/>
              <a:t> </a:t>
            </a:r>
            <a:r>
              <a:rPr lang="ru-RU" sz="2800" b="1" dirty="0" smtClean="0"/>
              <a:t>И </a:t>
            </a:r>
            <a:r>
              <a:rPr lang="ru-RU" sz="2800" b="1" dirty="0" err="1" smtClean="0"/>
              <a:t>утучнел</a:t>
            </a:r>
            <a:r>
              <a:rPr lang="ru-RU" sz="2800" b="1" dirty="0" smtClean="0"/>
              <a:t> Израиль, и стал упрям; </a:t>
            </a:r>
            <a:r>
              <a:rPr lang="ru-RU" sz="2800" b="1" dirty="0" err="1" smtClean="0"/>
              <a:t>утучнел</a:t>
            </a:r>
            <a:r>
              <a:rPr lang="ru-RU" sz="2800" b="1" dirty="0" smtClean="0"/>
              <a:t>, </a:t>
            </a:r>
            <a:r>
              <a:rPr lang="ru-RU" sz="2800" b="1" dirty="0" err="1" smtClean="0"/>
              <a:t>отолстел</a:t>
            </a:r>
            <a:r>
              <a:rPr lang="ru-RU" sz="2800" b="1" dirty="0" smtClean="0"/>
              <a:t> и разжирел; и оставил он Бога, создавшего его, и презрел твердыню спасения своего. [Богами] чуждыми они раздражили Его и мерзостями разгневали Его: </a:t>
            </a:r>
            <a:r>
              <a:rPr lang="ru-RU" sz="2800" b="1" u="sng" dirty="0" smtClean="0"/>
              <a:t>приносили жертвы бесам, а не Богу, богам, которых они не знали</a:t>
            </a:r>
            <a:r>
              <a:rPr lang="ru-RU" sz="2800" b="1" dirty="0" smtClean="0"/>
              <a:t>, </a:t>
            </a:r>
            <a:r>
              <a:rPr lang="ru-RU" sz="2800" b="1" u="sng" dirty="0" smtClean="0"/>
              <a:t>новым, [которые] пришли от соседей и о которых не помышляли отцы ваши</a:t>
            </a:r>
            <a:r>
              <a:rPr lang="ru-RU" sz="2800" b="1" dirty="0" smtClean="0"/>
              <a:t>.(Втор.32:15-17)</a:t>
            </a:r>
            <a:endParaRPr lang="ru-RU" sz="2800" b="1" dirty="0"/>
          </a:p>
        </p:txBody>
      </p:sp>
    </p:spTree>
  </p:cSld>
  <p:clrMapOvr>
    <a:masterClrMapping/>
  </p:clrMapOvr>
  <p:transition spd="slow">
    <p:dissolv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928670"/>
            <a:ext cx="3008313" cy="506430"/>
          </a:xfrm>
        </p:spPr>
        <p:txBody>
          <a:bodyPr/>
          <a:lstStyle/>
          <a:p>
            <a:endParaRPr lang="ru-RU" dirty="0"/>
          </a:p>
        </p:txBody>
      </p:sp>
      <p:sp>
        <p:nvSpPr>
          <p:cNvPr id="4" name="Текст 3"/>
          <p:cNvSpPr>
            <a:spLocks noGrp="1"/>
          </p:cNvSpPr>
          <p:nvPr>
            <p:ph type="body" sz="half" idx="2"/>
          </p:nvPr>
        </p:nvSpPr>
        <p:spPr>
          <a:xfrm>
            <a:off x="4714876" y="285728"/>
            <a:ext cx="4143404" cy="6143668"/>
          </a:xfrm>
          <a:blipFill>
            <a:blip r:embed="rId2"/>
            <a:tile tx="0" ty="0" sx="100000" sy="100000" flip="none" algn="tl"/>
          </a:blipFill>
        </p:spPr>
        <p:txBody>
          <a:bodyPr>
            <a:normAutofit fontScale="92500"/>
          </a:bodyPr>
          <a:lstStyle/>
          <a:p>
            <a:endParaRPr lang="ru-RU" sz="3200" b="1" dirty="0" smtClean="0"/>
          </a:p>
          <a:p>
            <a:r>
              <a:rPr lang="ru-RU" sz="3200" b="1" u="sng" dirty="0" smtClean="0">
                <a:solidFill>
                  <a:srgbClr val="FF0000"/>
                </a:solidFill>
              </a:rPr>
              <a:t>Истинными последователями Иисуса считаются только те, кто отвергает себя и живет трезвой, целомудренной, смиренной и святой жизнью. Таковые не могут наслаждаться обществом любителей мира.</a:t>
            </a:r>
            <a:r>
              <a:rPr lang="ru-RU" sz="3200" b="1" dirty="0" smtClean="0">
                <a:solidFill>
                  <a:srgbClr val="FF0000"/>
                </a:solidFill>
              </a:rPr>
              <a:t>(С.Ц. т.4 с.633)</a:t>
            </a:r>
            <a:endParaRPr lang="ru-RU" sz="3200" b="1" dirty="0">
              <a:solidFill>
                <a:srgbClr val="FF0000"/>
              </a:solidFill>
            </a:endParaRPr>
          </a:p>
        </p:txBody>
      </p:sp>
      <p:pic>
        <p:nvPicPr>
          <p:cNvPr id="1026" name="Picture 2" descr="C:\Users\Public\Pictures\Sample Pictures\я колени склоню.jpeg"/>
          <p:cNvPicPr>
            <a:picLocks noGrp="1" noChangeAspect="1" noChangeArrowheads="1"/>
          </p:cNvPicPr>
          <p:nvPr>
            <p:ph idx="1"/>
          </p:nvPr>
        </p:nvPicPr>
        <p:blipFill>
          <a:blip r:embed="rId3"/>
          <a:srcRect/>
          <a:stretch>
            <a:fillRect/>
          </a:stretch>
        </p:blipFill>
        <p:spPr bwMode="auto">
          <a:xfrm>
            <a:off x="285720" y="500042"/>
            <a:ext cx="4214842" cy="6072230"/>
          </a:xfrm>
          <a:prstGeom prst="rect">
            <a:avLst/>
          </a:prstGeom>
          <a:noFill/>
        </p:spPr>
      </p:pic>
    </p:spTree>
  </p:cSld>
  <p:clrMapOvr>
    <a:masterClrMapping/>
  </p:clrMapOvr>
  <p:transition spd="slow">
    <p:wheel spokes="8"/>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14414" y="2571744"/>
            <a:ext cx="2571768" cy="1143008"/>
          </a:xfrm>
        </p:spPr>
        <p:txBody>
          <a:bodyPr/>
          <a:lstStyle/>
          <a:p>
            <a:endParaRPr lang="ru-RU" dirty="0"/>
          </a:p>
        </p:txBody>
      </p:sp>
      <p:sp>
        <p:nvSpPr>
          <p:cNvPr id="3" name="Текст 2"/>
          <p:cNvSpPr>
            <a:spLocks noGrp="1"/>
          </p:cNvSpPr>
          <p:nvPr>
            <p:ph type="body" idx="1"/>
          </p:nvPr>
        </p:nvSpPr>
        <p:spPr>
          <a:xfrm>
            <a:off x="0" y="1"/>
            <a:ext cx="9144000" cy="2143115"/>
          </a:xfrm>
          <a:blipFill>
            <a:blip r:embed="rId2"/>
            <a:tile tx="0" ty="0" sx="100000" sy="100000" flip="none" algn="tl"/>
          </a:blipFill>
        </p:spPr>
        <p:txBody>
          <a:bodyPr>
            <a:normAutofit lnSpcReduction="10000"/>
          </a:bodyPr>
          <a:lstStyle/>
          <a:p>
            <a:r>
              <a:rPr lang="ru-RU" dirty="0" smtClean="0">
                <a:solidFill>
                  <a:srgbClr val="FF0000"/>
                </a:solidFill>
              </a:rPr>
              <a:t>Богу угодно, чтобы существовала определенная разница между мужской и женской одеждой. Он счел данный вопрос достаточно важным, чтобы дать в Своем Слове четкие указания по этому поводу. Если оба пола будут носить одинаковую одежду, это вызовет замешательство в обществе и рост преступности.(С.Ц. т.1 с.460)</a:t>
            </a:r>
            <a:endParaRPr lang="ru-RU" dirty="0">
              <a:solidFill>
                <a:srgbClr val="FF0000"/>
              </a:solidFill>
            </a:endParaRPr>
          </a:p>
        </p:txBody>
      </p:sp>
      <p:pic>
        <p:nvPicPr>
          <p:cNvPr id="7" name="Содержимое 6" descr="костюм.jpeg"/>
          <p:cNvPicPr>
            <a:picLocks noGrp="1" noChangeAspect="1"/>
          </p:cNvPicPr>
          <p:nvPr>
            <p:ph sz="half" idx="2"/>
          </p:nvPr>
        </p:nvPicPr>
        <p:blipFill>
          <a:blip r:embed="rId3"/>
          <a:stretch>
            <a:fillRect/>
          </a:stretch>
        </p:blipFill>
        <p:spPr>
          <a:xfrm>
            <a:off x="500034" y="2214554"/>
            <a:ext cx="3714775" cy="4643446"/>
          </a:xfrm>
        </p:spPr>
      </p:pic>
      <p:sp>
        <p:nvSpPr>
          <p:cNvPr id="5" name="Текст 4"/>
          <p:cNvSpPr>
            <a:spLocks noGrp="1"/>
          </p:cNvSpPr>
          <p:nvPr>
            <p:ph type="body" sz="quarter" idx="3"/>
          </p:nvPr>
        </p:nvSpPr>
        <p:spPr>
          <a:xfrm>
            <a:off x="5000628" y="2500306"/>
            <a:ext cx="3071834" cy="1000131"/>
          </a:xfrm>
        </p:spPr>
        <p:txBody>
          <a:bodyPr/>
          <a:lstStyle/>
          <a:p>
            <a:endParaRPr lang="ru-RU" dirty="0"/>
          </a:p>
        </p:txBody>
      </p:sp>
      <p:pic>
        <p:nvPicPr>
          <p:cNvPr id="8" name="Содержимое 7" descr="деловой.jpeg"/>
          <p:cNvPicPr>
            <a:picLocks noGrp="1" noChangeAspect="1"/>
          </p:cNvPicPr>
          <p:nvPr>
            <p:ph sz="quarter" idx="4"/>
          </p:nvPr>
        </p:nvPicPr>
        <p:blipFill>
          <a:blip r:embed="rId4"/>
          <a:stretch>
            <a:fillRect/>
          </a:stretch>
        </p:blipFill>
        <p:spPr>
          <a:xfrm>
            <a:off x="4643438" y="2214554"/>
            <a:ext cx="3714776" cy="4643446"/>
          </a:xfrm>
        </p:spPr>
      </p:pic>
    </p:spTree>
  </p:cSld>
  <p:clrMapOvr>
    <a:masterClrMapping/>
  </p:clrMapOvr>
  <p:transition spd="slow">
    <p:push dir="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2368544"/>
          </a:xfrm>
        </p:spPr>
        <p:txBody>
          <a:bodyPr>
            <a:normAutofit/>
          </a:bodyPr>
          <a:lstStyle/>
          <a:p>
            <a:r>
              <a:rPr lang="ru-RU" sz="7200" b="1" dirty="0" smtClean="0">
                <a:solidFill>
                  <a:srgbClr val="002060"/>
                </a:solidFill>
              </a:rPr>
              <a:t>Нет ни какого различия</a:t>
            </a:r>
            <a:endParaRPr lang="ru-RU" sz="7200" b="1" dirty="0">
              <a:solidFill>
                <a:srgbClr val="002060"/>
              </a:solidFill>
            </a:endParaRPr>
          </a:p>
        </p:txBody>
      </p:sp>
      <p:pic>
        <p:nvPicPr>
          <p:cNvPr id="6" name="Содержимое 5" descr="876.jpeg"/>
          <p:cNvPicPr>
            <a:picLocks noGrp="1" noChangeAspect="1"/>
          </p:cNvPicPr>
          <p:nvPr>
            <p:ph idx="1"/>
          </p:nvPr>
        </p:nvPicPr>
        <p:blipFill>
          <a:blip r:embed="rId2"/>
          <a:srcRect t="51042"/>
          <a:stretch>
            <a:fillRect/>
          </a:stretch>
        </p:blipFill>
        <p:spPr>
          <a:xfrm>
            <a:off x="0" y="3500438"/>
            <a:ext cx="9143999" cy="3357561"/>
          </a:xfrm>
        </p:spPr>
      </p:pic>
    </p:spTree>
  </p:cSld>
  <p:clrMapOvr>
    <a:masterClrMapping/>
  </p:clrMapOvr>
  <p:transition spd="slow">
    <p:push dir="d"/>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Заголовок 8"/>
          <p:cNvSpPr>
            <a:spLocks noGrp="1"/>
          </p:cNvSpPr>
          <p:nvPr>
            <p:ph type="title"/>
          </p:nvPr>
        </p:nvSpPr>
        <p:spPr/>
        <p:txBody>
          <a:bodyPr/>
          <a:lstStyle/>
          <a:p>
            <a:endParaRPr lang="ru-RU"/>
          </a:p>
        </p:txBody>
      </p:sp>
      <p:pic>
        <p:nvPicPr>
          <p:cNvPr id="11" name="Содержимое 10" descr="876.jpeg"/>
          <p:cNvPicPr>
            <a:picLocks noGrp="1" noChangeAspect="1"/>
          </p:cNvPicPr>
          <p:nvPr>
            <p:ph idx="1"/>
          </p:nvPr>
        </p:nvPicPr>
        <p:blipFill>
          <a:blip r:embed="rId2"/>
          <a:stretch>
            <a:fillRect/>
          </a:stretch>
        </p:blipFill>
        <p:spPr>
          <a:xfrm>
            <a:off x="0" y="0"/>
            <a:ext cx="9143999" cy="6858000"/>
          </a:xfrm>
        </p:spPr>
      </p:pic>
    </p:spTree>
  </p:cSld>
  <p:clrMapOvr>
    <a:masterClrMapping/>
  </p:clrMapOvr>
  <p:transition spd="slow">
    <p:fade thruBlk="1"/>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57422" y="1643050"/>
            <a:ext cx="4429156" cy="1143008"/>
          </a:xfrm>
        </p:spPr>
        <p:txBody>
          <a:bodyPr/>
          <a:lstStyle/>
          <a:p>
            <a:endParaRPr lang="ru-RU" dirty="0"/>
          </a:p>
        </p:txBody>
      </p:sp>
      <p:pic>
        <p:nvPicPr>
          <p:cNvPr id="5" name="Рисунок 4" descr="раскрепощённость женщин.jpeg"/>
          <p:cNvPicPr>
            <a:picLocks noGrp="1" noChangeAspect="1"/>
          </p:cNvPicPr>
          <p:nvPr>
            <p:ph type="pic" idx="1"/>
          </p:nvPr>
        </p:nvPicPr>
        <p:blipFill>
          <a:blip r:embed="rId2"/>
          <a:srcRect l="4717" r="4717"/>
          <a:stretch>
            <a:fillRect/>
          </a:stretch>
        </p:blipFill>
        <p:spPr>
          <a:xfrm>
            <a:off x="1792288" y="0"/>
            <a:ext cx="5486400" cy="4286250"/>
          </a:xfrm>
        </p:spPr>
      </p:pic>
      <p:sp>
        <p:nvSpPr>
          <p:cNvPr id="4" name="Текст 3"/>
          <p:cNvSpPr>
            <a:spLocks noGrp="1"/>
          </p:cNvSpPr>
          <p:nvPr>
            <p:ph type="body" sz="half" idx="2"/>
          </p:nvPr>
        </p:nvSpPr>
        <p:spPr>
          <a:xfrm>
            <a:off x="0" y="4286256"/>
            <a:ext cx="9144000" cy="2571744"/>
          </a:xfrm>
          <a:blipFill>
            <a:blip r:embed="rId3"/>
            <a:tile tx="0" ty="0" sx="100000" sy="100000" flip="none" algn="tl"/>
          </a:blipFill>
        </p:spPr>
        <p:txBody>
          <a:bodyPr>
            <a:normAutofit/>
          </a:bodyPr>
          <a:lstStyle/>
          <a:p>
            <a:r>
              <a:rPr lang="ru-RU" sz="2000" b="1" dirty="0" smtClean="0">
                <a:solidFill>
                  <a:srgbClr val="002060"/>
                </a:solidFill>
              </a:rPr>
              <a:t>При подобном стиле одежды Божий порядок меняется на противоположный, и Его специальные указания пренебрегаются. Втор. 22:5 гласит: "На женщине не должно быть мужской одежды, и мужчина не должен одеваться в женское платье; ибо мерзок пред Господом Богом твоим всякий делающий сие". Бог не желает, чтобы Его дочери переходили </a:t>
            </a:r>
            <a:r>
              <a:rPr lang="ru-RU" sz="2000" b="1" u="sng" dirty="0" smtClean="0">
                <a:solidFill>
                  <a:srgbClr val="002060"/>
                </a:solidFill>
              </a:rPr>
              <a:t>на мужской стиль </a:t>
            </a:r>
            <a:r>
              <a:rPr lang="ru-RU" sz="2000" b="1" dirty="0" smtClean="0">
                <a:solidFill>
                  <a:srgbClr val="002060"/>
                </a:solidFill>
              </a:rPr>
              <a:t>одежды. Это вызывающее одеяние совсем не подходит скромным, смиренным женщинам, называющим себя последовательницами Христа.(С.Ц. т.1 с.460)</a:t>
            </a:r>
            <a:endParaRPr lang="ru-RU" sz="2000" b="1" dirty="0">
              <a:solidFill>
                <a:srgbClr val="002060"/>
              </a:solidFill>
            </a:endParaRPr>
          </a:p>
        </p:txBody>
      </p:sp>
    </p:spTree>
  </p:cSld>
  <p:clrMapOvr>
    <a:masterClrMapping/>
  </p:clrMapOvr>
  <p:transition spd="slow">
    <p:comb/>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57422" y="3500438"/>
            <a:ext cx="1500198" cy="928694"/>
          </a:xfrm>
        </p:spPr>
        <p:txBody>
          <a:bodyPr/>
          <a:lstStyle/>
          <a:p>
            <a:endParaRPr lang="ru-RU" dirty="0"/>
          </a:p>
        </p:txBody>
      </p:sp>
      <p:sp>
        <p:nvSpPr>
          <p:cNvPr id="3" name="Текст 2"/>
          <p:cNvSpPr>
            <a:spLocks noGrp="1"/>
          </p:cNvSpPr>
          <p:nvPr>
            <p:ph type="body" idx="1"/>
          </p:nvPr>
        </p:nvSpPr>
        <p:spPr>
          <a:xfrm>
            <a:off x="0" y="1"/>
            <a:ext cx="9144000" cy="1857364"/>
          </a:xfrm>
          <a:blipFill>
            <a:blip r:embed="rId2"/>
            <a:tile tx="0" ty="0" sx="100000" sy="100000" flip="none" algn="tl"/>
          </a:blipFill>
        </p:spPr>
        <p:txBody>
          <a:bodyPr>
            <a:normAutofit lnSpcReduction="10000"/>
          </a:bodyPr>
          <a:lstStyle/>
          <a:p>
            <a:r>
              <a:rPr lang="ru-RU" sz="2000" dirty="0" smtClean="0"/>
              <a:t> </a:t>
            </a:r>
            <a:r>
              <a:rPr lang="ru-RU" sz="2800" dirty="0" smtClean="0">
                <a:solidFill>
                  <a:srgbClr val="FF0000"/>
                </a:solidFill>
              </a:rPr>
              <a:t>И если скажешь в сердце твоем: "за что постигло меня это?" - За множество беззаконий твоих открыт подол у тебя, обнажены пяты твои.</a:t>
            </a:r>
          </a:p>
          <a:p>
            <a:r>
              <a:rPr lang="ru-RU" sz="2800" dirty="0" smtClean="0">
                <a:solidFill>
                  <a:srgbClr val="FF0000"/>
                </a:solidFill>
              </a:rPr>
              <a:t>(Иер.13:22)</a:t>
            </a:r>
            <a:endParaRPr lang="ru-RU" sz="2800" dirty="0">
              <a:solidFill>
                <a:srgbClr val="FF0000"/>
              </a:solidFill>
            </a:endParaRPr>
          </a:p>
        </p:txBody>
      </p:sp>
      <p:pic>
        <p:nvPicPr>
          <p:cNvPr id="7" name="Содержимое 6" descr="грех.jpeg"/>
          <p:cNvPicPr>
            <a:picLocks noGrp="1" noChangeAspect="1"/>
          </p:cNvPicPr>
          <p:nvPr>
            <p:ph sz="half" idx="2"/>
          </p:nvPr>
        </p:nvPicPr>
        <p:blipFill>
          <a:blip r:embed="rId3"/>
          <a:stretch>
            <a:fillRect/>
          </a:stretch>
        </p:blipFill>
        <p:spPr>
          <a:xfrm>
            <a:off x="0" y="2143116"/>
            <a:ext cx="4429124" cy="4286280"/>
          </a:xfrm>
        </p:spPr>
      </p:pic>
      <p:sp>
        <p:nvSpPr>
          <p:cNvPr id="5" name="Текст 4"/>
          <p:cNvSpPr>
            <a:spLocks noGrp="1"/>
          </p:cNvSpPr>
          <p:nvPr>
            <p:ph type="body" sz="quarter" idx="3"/>
          </p:nvPr>
        </p:nvSpPr>
        <p:spPr>
          <a:xfrm>
            <a:off x="4645025" y="2786058"/>
            <a:ext cx="4041775" cy="928693"/>
          </a:xfrm>
        </p:spPr>
        <p:txBody>
          <a:bodyPr/>
          <a:lstStyle/>
          <a:p>
            <a:endParaRPr lang="ru-RU" dirty="0"/>
          </a:p>
        </p:txBody>
      </p:sp>
      <p:pic>
        <p:nvPicPr>
          <p:cNvPr id="8" name="Содержимое 7" descr="насилие.jpeg"/>
          <p:cNvPicPr>
            <a:picLocks noGrp="1" noChangeAspect="1"/>
          </p:cNvPicPr>
          <p:nvPr>
            <p:ph sz="quarter" idx="4"/>
          </p:nvPr>
        </p:nvPicPr>
        <p:blipFill>
          <a:blip r:embed="rId4"/>
          <a:stretch>
            <a:fillRect/>
          </a:stretch>
        </p:blipFill>
        <p:spPr>
          <a:xfrm>
            <a:off x="4643438" y="2071678"/>
            <a:ext cx="4214841" cy="4286280"/>
          </a:xfrm>
        </p:spPr>
      </p:pic>
    </p:spTree>
  </p:cSld>
  <p:clrMapOvr>
    <a:masterClrMapping/>
  </p:clrMapOvr>
  <p:transition spd="slow">
    <p:comb dir="vert"/>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3000372"/>
            <a:ext cx="708010" cy="1143008"/>
          </a:xfrm>
        </p:spPr>
        <p:txBody>
          <a:bodyPr/>
          <a:lstStyle/>
          <a:p>
            <a:endParaRPr lang="ru-RU" dirty="0"/>
          </a:p>
        </p:txBody>
      </p:sp>
      <p:sp>
        <p:nvSpPr>
          <p:cNvPr id="3" name="Рисунок 2"/>
          <p:cNvSpPr>
            <a:spLocks noGrp="1"/>
          </p:cNvSpPr>
          <p:nvPr>
            <p:ph type="pic" idx="1"/>
          </p:nvPr>
        </p:nvSpPr>
        <p:spPr>
          <a:xfrm>
            <a:off x="285720" y="612775"/>
            <a:ext cx="2428892" cy="4114800"/>
          </a:xfrm>
        </p:spPr>
      </p:sp>
      <p:sp>
        <p:nvSpPr>
          <p:cNvPr id="4" name="Текст 3"/>
          <p:cNvSpPr>
            <a:spLocks noGrp="1"/>
          </p:cNvSpPr>
          <p:nvPr>
            <p:ph type="body" sz="half" idx="2"/>
          </p:nvPr>
        </p:nvSpPr>
        <p:spPr>
          <a:xfrm>
            <a:off x="0" y="0"/>
            <a:ext cx="9144000" cy="6858000"/>
          </a:xfrm>
          <a:blipFill>
            <a:blip r:embed="rId2"/>
            <a:tile tx="0" ty="0" sx="100000" sy="100000" flip="none" algn="tl"/>
          </a:blipFill>
        </p:spPr>
        <p:txBody>
          <a:bodyPr>
            <a:noAutofit/>
          </a:bodyPr>
          <a:lstStyle/>
          <a:p>
            <a:r>
              <a:rPr lang="ru-RU" sz="2800" b="1" dirty="0" smtClean="0">
                <a:solidFill>
                  <a:srgbClr val="C00000"/>
                </a:solidFill>
              </a:rPr>
              <a:t>Эта так называемая "реформа одежды" неминуемо приводит к легкомыслию и бесстыдству во внешнем облике людей. Иной раз кажется, что, принимая такой стиль одежды,  многие теряют осторожность и скромность. Мне было показано, что Бог желает, чтобы мы вели себя последовательно и благоразумно. Если сестры будут носить американский костюм, они утратят свой авторитет и подорвут авторитет своих мужей. Они станут посмешищем и притчей во языцех. Спаситель наш говорит: "Вы - свет мира... Так да светит свет ваш пред людьми, чтобы они видели ваши добрые дела и прославляли Отца вашего Небесного" (</a:t>
            </a:r>
            <a:r>
              <a:rPr lang="ru-RU" sz="2800" b="1" dirty="0" err="1" smtClean="0">
                <a:solidFill>
                  <a:srgbClr val="C00000"/>
                </a:solidFill>
              </a:rPr>
              <a:t>Мф</a:t>
            </a:r>
            <a:r>
              <a:rPr lang="ru-RU" sz="2800" b="1" dirty="0" smtClean="0">
                <a:solidFill>
                  <a:srgbClr val="C00000"/>
                </a:solidFill>
              </a:rPr>
              <a:t>. 5:14, 16</a:t>
            </a:r>
            <a:r>
              <a:rPr lang="ru-RU" sz="2800" b="1" u="sng" dirty="0" smtClean="0">
                <a:solidFill>
                  <a:srgbClr val="C00000"/>
                </a:solidFill>
              </a:rPr>
              <a:t>). Нам поручена великая работа на земле, и Богу не угодно, чтобы мы своим поведением уменьшали или вовсе разрушали свой авторитет в этом мире"</a:t>
            </a:r>
            <a:r>
              <a:rPr lang="ru-RU" sz="2800" b="1" dirty="0" smtClean="0">
                <a:solidFill>
                  <a:srgbClr val="C00000"/>
                </a:solidFill>
              </a:rPr>
              <a:t>.(С.Ц. т.1 с.458)</a:t>
            </a:r>
            <a:endParaRPr lang="ru-RU" sz="2800" b="1" dirty="0">
              <a:solidFill>
                <a:srgbClr val="C00000"/>
              </a:solidFill>
            </a:endParaRPr>
          </a:p>
        </p:txBody>
      </p:sp>
    </p:spTree>
  </p:cSld>
  <p:clrMapOvr>
    <a:masterClrMapping/>
  </p:clrMapOvr>
  <p:transition spd="slow">
    <p:newsflash/>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628" y="273050"/>
            <a:ext cx="2071702" cy="1162050"/>
          </a:xfrm>
        </p:spPr>
        <p:txBody>
          <a:bodyPr/>
          <a:lstStyle/>
          <a:p>
            <a:endParaRPr lang="ru-RU" dirty="0"/>
          </a:p>
        </p:txBody>
      </p:sp>
      <p:pic>
        <p:nvPicPr>
          <p:cNvPr id="5" name="Содержимое 4" descr="соблазн.jpeg"/>
          <p:cNvPicPr>
            <a:picLocks noGrp="1" noChangeAspect="1"/>
          </p:cNvPicPr>
          <p:nvPr>
            <p:ph idx="1"/>
          </p:nvPr>
        </p:nvPicPr>
        <p:blipFill>
          <a:blip r:embed="rId2"/>
          <a:stretch>
            <a:fillRect/>
          </a:stretch>
        </p:blipFill>
        <p:spPr>
          <a:xfrm>
            <a:off x="3857620" y="0"/>
            <a:ext cx="5000659" cy="6858000"/>
          </a:xfrm>
        </p:spPr>
      </p:pic>
      <p:sp>
        <p:nvSpPr>
          <p:cNvPr id="4" name="Текст 3"/>
          <p:cNvSpPr>
            <a:spLocks noGrp="1"/>
          </p:cNvSpPr>
          <p:nvPr>
            <p:ph type="body" sz="half" idx="2"/>
          </p:nvPr>
        </p:nvSpPr>
        <p:spPr>
          <a:xfrm>
            <a:off x="0" y="0"/>
            <a:ext cx="3714744" cy="6858000"/>
          </a:xfrm>
          <a:blipFill>
            <a:blip r:embed="rId3"/>
            <a:tile tx="0" ty="0" sx="100000" sy="100000" flip="none" algn="tl"/>
          </a:blipFill>
        </p:spPr>
        <p:txBody>
          <a:bodyPr>
            <a:noAutofit/>
          </a:bodyPr>
          <a:lstStyle/>
          <a:p>
            <a:r>
              <a:rPr lang="ru-RU" sz="2800" b="1" dirty="0" smtClean="0">
                <a:solidFill>
                  <a:srgbClr val="002060"/>
                </a:solidFill>
              </a:rPr>
              <a:t>Когда модно одетая молодая женщина прошла по улице мимо нескольких джентльменов, один из них поинтересовался, кто она такая. Ему был дан такой ответ: "Она - приятное украшение в доме своего отца, но во всем остальном совершенно никчемна".(С.Ц. т.4 с.644)</a:t>
            </a:r>
            <a:endParaRPr lang="ru-RU" sz="2800" b="1" dirty="0">
              <a:solidFill>
                <a:srgbClr val="002060"/>
              </a:solidFill>
            </a:endParaRPr>
          </a:p>
        </p:txBody>
      </p:sp>
    </p:spTree>
  </p:cSld>
  <p:clrMapOvr>
    <a:masterClrMapping/>
  </p:clrMapOvr>
  <p:transition spd="slow">
    <p:wedg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214546" y="857232"/>
            <a:ext cx="5286412" cy="3000396"/>
          </a:xfrm>
        </p:spPr>
        <p:txBody>
          <a:bodyPr/>
          <a:lstStyle/>
          <a:p>
            <a:endParaRPr lang="ru-RU" dirty="0"/>
          </a:p>
        </p:txBody>
      </p:sp>
      <p:sp>
        <p:nvSpPr>
          <p:cNvPr id="3" name="Подзаголовок 2"/>
          <p:cNvSpPr>
            <a:spLocks noGrp="1"/>
          </p:cNvSpPr>
          <p:nvPr>
            <p:ph type="subTitle" idx="1"/>
          </p:nvPr>
        </p:nvSpPr>
        <p:spPr>
          <a:xfrm>
            <a:off x="0" y="0"/>
            <a:ext cx="9144000" cy="6858000"/>
          </a:xfrm>
          <a:blipFill>
            <a:blip r:embed="rId2"/>
            <a:tile tx="0" ty="0" sx="100000" sy="100000" flip="none" algn="tl"/>
          </a:blipFill>
        </p:spPr>
        <p:txBody>
          <a:bodyPr>
            <a:normAutofit/>
          </a:bodyPr>
          <a:lstStyle/>
          <a:p>
            <a:r>
              <a:rPr lang="ru-RU" sz="5400" b="1" dirty="0" smtClean="0">
                <a:solidFill>
                  <a:srgbClr val="CC0000"/>
                </a:solidFill>
              </a:rPr>
              <a:t>       На женщине не должно быть мужской одежды, и мужчина не должен одеваться в женское платье, ибо мерзок пред Господом Богом твоим всякий делающий сие.</a:t>
            </a:r>
          </a:p>
          <a:p>
            <a:r>
              <a:rPr lang="ru-RU" sz="5400" b="1" dirty="0" smtClean="0">
                <a:solidFill>
                  <a:srgbClr val="CC0000"/>
                </a:solidFill>
              </a:rPr>
              <a:t>Втор.22:5</a:t>
            </a:r>
            <a:endParaRPr lang="ru-RU" sz="5400" b="1" dirty="0">
              <a:solidFill>
                <a:srgbClr val="CC0000"/>
              </a:solidFill>
            </a:endParaRPr>
          </a:p>
        </p:txBody>
      </p:sp>
    </p:spTree>
  </p:cSld>
  <p:clrMapOvr>
    <a:masterClrMapping/>
  </p:clrMapOvr>
  <p:transition spd="slow">
    <p:dissolv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857752" y="4800600"/>
            <a:ext cx="2420936" cy="566738"/>
          </a:xfrm>
        </p:spPr>
        <p:txBody>
          <a:bodyPr/>
          <a:lstStyle/>
          <a:p>
            <a:endParaRPr lang="ru-RU" dirty="0"/>
          </a:p>
        </p:txBody>
      </p:sp>
      <p:sp>
        <p:nvSpPr>
          <p:cNvPr id="4" name="Текст 3"/>
          <p:cNvSpPr>
            <a:spLocks noGrp="1"/>
          </p:cNvSpPr>
          <p:nvPr>
            <p:ph type="body" sz="half" idx="2"/>
          </p:nvPr>
        </p:nvSpPr>
        <p:spPr>
          <a:xfrm>
            <a:off x="357158" y="500042"/>
            <a:ext cx="3571900" cy="5072098"/>
          </a:xfrm>
        </p:spPr>
        <p:txBody>
          <a:bodyPr>
            <a:normAutofit/>
          </a:bodyPr>
          <a:lstStyle/>
          <a:p>
            <a:r>
              <a:rPr lang="ru-RU" sz="4800" b="1" dirty="0" smtClean="0"/>
              <a:t>«Платье и облачает, и разоблачает человека.» (Сервантес)</a:t>
            </a:r>
          </a:p>
          <a:p>
            <a:endParaRPr lang="ru-RU" sz="2400" dirty="0"/>
          </a:p>
        </p:txBody>
      </p:sp>
      <p:pic>
        <p:nvPicPr>
          <p:cNvPr id="9" name="Рисунок 8" descr="облачение.jpeg"/>
          <p:cNvPicPr>
            <a:picLocks noGrp="1" noChangeAspect="1"/>
          </p:cNvPicPr>
          <p:nvPr>
            <p:ph type="pic" idx="1"/>
          </p:nvPr>
        </p:nvPicPr>
        <p:blipFill>
          <a:blip r:embed="rId2"/>
          <a:srcRect t="4297" b="4297"/>
          <a:stretch>
            <a:fillRect/>
          </a:stretch>
        </p:blipFill>
        <p:spPr>
          <a:xfrm>
            <a:off x="4071934" y="285728"/>
            <a:ext cx="4786346" cy="6143647"/>
          </a:xfrm>
        </p:spPr>
      </p:pic>
    </p:spTree>
  </p:cSld>
  <p:clrMapOvr>
    <a:masterClrMapping/>
  </p:clrMapOvr>
  <p:transition spd="slow">
    <p:wheel spokes="1"/>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143372" y="0"/>
            <a:ext cx="5000628" cy="2214554"/>
          </a:xfrm>
          <a:blipFill>
            <a:blip r:embed="rId2"/>
            <a:tile tx="0" ty="0" sx="100000" sy="100000" flip="none" algn="tl"/>
          </a:blipFill>
        </p:spPr>
        <p:txBody>
          <a:bodyPr>
            <a:normAutofit fontScale="90000"/>
          </a:bodyPr>
          <a:lstStyle/>
          <a:p>
            <a:r>
              <a:rPr lang="ru-RU" sz="3600" dirty="0" smtClean="0">
                <a:solidFill>
                  <a:srgbClr val="002060"/>
                </a:solidFill>
              </a:rPr>
              <a:t>Некоторые сёстры ищут множество оправданий продолжая носить брюки и короткие юбки.</a:t>
            </a:r>
            <a:endParaRPr lang="ru-RU" sz="3600" dirty="0">
              <a:solidFill>
                <a:srgbClr val="002060"/>
              </a:solidFill>
            </a:endParaRPr>
          </a:p>
        </p:txBody>
      </p:sp>
      <p:pic>
        <p:nvPicPr>
          <p:cNvPr id="5" name="Содержимое 4" descr="кожанки.jpg"/>
          <p:cNvPicPr>
            <a:picLocks noGrp="1" noChangeAspect="1"/>
          </p:cNvPicPr>
          <p:nvPr>
            <p:ph idx="1"/>
          </p:nvPr>
        </p:nvPicPr>
        <p:blipFill>
          <a:blip r:embed="rId3"/>
          <a:stretch>
            <a:fillRect/>
          </a:stretch>
        </p:blipFill>
        <p:spPr>
          <a:xfrm>
            <a:off x="4572000" y="2214554"/>
            <a:ext cx="4071966" cy="4643446"/>
          </a:xfrm>
        </p:spPr>
      </p:pic>
      <p:sp>
        <p:nvSpPr>
          <p:cNvPr id="4" name="Текст 3"/>
          <p:cNvSpPr>
            <a:spLocks noGrp="1"/>
          </p:cNvSpPr>
          <p:nvPr>
            <p:ph type="body" sz="half" idx="2"/>
          </p:nvPr>
        </p:nvSpPr>
        <p:spPr>
          <a:xfrm>
            <a:off x="0" y="0"/>
            <a:ext cx="4214810" cy="6858000"/>
          </a:xfrm>
          <a:blipFill>
            <a:blip r:embed="rId4"/>
            <a:tile tx="0" ty="0" sx="100000" sy="100000" flip="none" algn="tl"/>
          </a:blipFill>
        </p:spPr>
        <p:txBody>
          <a:bodyPr>
            <a:normAutofit/>
          </a:bodyPr>
          <a:lstStyle/>
          <a:p>
            <a:r>
              <a:rPr lang="ru-RU" sz="2400" b="1" dirty="0" smtClean="0">
                <a:solidFill>
                  <a:srgbClr val="FF0000"/>
                </a:solidFill>
              </a:rPr>
              <a:t>Нашим сестрам должно быть стыдно до такой степени забывать о своем святом характере и долге перед Богом, чтобы подражать модным веяниям мира. У нас нет другого оправдания, кроме испорченности наших сердец. Таким поведением мы не расширяем сферу своего влияния. Оно настолько несовместимо с нашим исповеданием веры, что мы смотримся нелепо в глазах мирских людей.(С.Ц. т.4 с.641)</a:t>
            </a:r>
            <a:endParaRPr lang="ru-RU" sz="2400" b="1" dirty="0">
              <a:solidFill>
                <a:srgbClr val="FF0000"/>
              </a:solidFill>
            </a:endParaRPr>
          </a:p>
        </p:txBody>
      </p:sp>
    </p:spTree>
  </p:cSld>
  <p:clrMapOvr>
    <a:masterClrMapping/>
  </p:clrMapOvr>
  <p:transition spd="slow">
    <p:cover dir="lu"/>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282" y="357166"/>
            <a:ext cx="8643998" cy="1296974"/>
          </a:xfrm>
        </p:spPr>
        <p:style>
          <a:lnRef idx="2">
            <a:schemeClr val="accent4">
              <a:shade val="50000"/>
            </a:schemeClr>
          </a:lnRef>
          <a:fillRef idx="1">
            <a:schemeClr val="accent4"/>
          </a:fillRef>
          <a:effectRef idx="0">
            <a:schemeClr val="accent4"/>
          </a:effectRef>
          <a:fontRef idx="minor">
            <a:schemeClr val="lt1"/>
          </a:fontRef>
        </p:style>
        <p:txBody>
          <a:bodyPr>
            <a:noAutofit/>
          </a:bodyPr>
          <a:lstStyle/>
          <a:p>
            <a:r>
              <a:rPr lang="ru-RU" sz="3200" b="1" dirty="0" smtClean="0">
                <a:effectLst>
                  <a:outerShdw blurRad="38100" dist="38100" dir="2700000" algn="tl">
                    <a:srgbClr val="000000">
                      <a:alpha val="43137"/>
                    </a:srgbClr>
                  </a:outerShdw>
                </a:effectLst>
              </a:rPr>
              <a:t>… и говорит ему: друг! как ты вошел сюда не в брачной одежде? Он же молчал.(Матф.22:12)</a:t>
            </a:r>
            <a:br>
              <a:rPr lang="ru-RU" sz="3200" b="1" dirty="0" smtClean="0">
                <a:effectLst>
                  <a:outerShdw blurRad="38100" dist="38100" dir="2700000" algn="tl">
                    <a:srgbClr val="000000">
                      <a:alpha val="43137"/>
                    </a:srgbClr>
                  </a:outerShdw>
                </a:effectLst>
              </a:rPr>
            </a:br>
            <a:r>
              <a:rPr lang="ru-RU" sz="3200" b="1" dirty="0" smtClean="0">
                <a:solidFill>
                  <a:srgbClr val="FFFF00"/>
                </a:solidFill>
                <a:effectLst>
                  <a:outerShdw blurRad="38100" dist="38100" dir="2700000" algn="tl">
                    <a:srgbClr val="000000">
                      <a:alpha val="43137"/>
                    </a:srgbClr>
                  </a:outerShdw>
                </a:effectLst>
              </a:rPr>
              <a:t> Соответствует эта одежда словам Христа?</a:t>
            </a:r>
            <a:endParaRPr lang="ru-RU" sz="3200" b="1" dirty="0">
              <a:solidFill>
                <a:srgbClr val="FFFF00"/>
              </a:solidFill>
              <a:effectLst>
                <a:outerShdw blurRad="38100" dist="38100" dir="2700000" algn="tl">
                  <a:srgbClr val="000000">
                    <a:alpha val="43137"/>
                  </a:srgbClr>
                </a:outerShdw>
              </a:effectLst>
            </a:endParaRPr>
          </a:p>
        </p:txBody>
      </p:sp>
      <p:pic>
        <p:nvPicPr>
          <p:cNvPr id="5" name="Содержимое 4" descr="одеяние.jpeg"/>
          <p:cNvPicPr>
            <a:picLocks noGrp="1" noChangeAspect="1"/>
          </p:cNvPicPr>
          <p:nvPr>
            <p:ph sz="half" idx="1"/>
          </p:nvPr>
        </p:nvPicPr>
        <p:blipFill>
          <a:blip r:embed="rId2"/>
          <a:stretch>
            <a:fillRect/>
          </a:stretch>
        </p:blipFill>
        <p:spPr>
          <a:xfrm>
            <a:off x="500034" y="1714488"/>
            <a:ext cx="3571899" cy="4929222"/>
          </a:xfrm>
        </p:spPr>
      </p:pic>
      <p:pic>
        <p:nvPicPr>
          <p:cNvPr id="6" name="Содержимое 5" descr="юбка.jpeg"/>
          <p:cNvPicPr>
            <a:picLocks noGrp="1" noChangeAspect="1"/>
          </p:cNvPicPr>
          <p:nvPr>
            <p:ph sz="half" idx="2"/>
          </p:nvPr>
        </p:nvPicPr>
        <p:blipFill>
          <a:blip r:embed="rId3"/>
          <a:stretch>
            <a:fillRect/>
          </a:stretch>
        </p:blipFill>
        <p:spPr>
          <a:xfrm>
            <a:off x="4929190" y="1714488"/>
            <a:ext cx="3357586" cy="4929222"/>
          </a:xfrm>
        </p:spPr>
      </p:pic>
    </p:spTree>
  </p:cSld>
  <p:clrMapOvr>
    <a:masterClrMapping/>
  </p:clrMapOvr>
  <p:transition spd="slow">
    <p:cover dir="ru"/>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1571612"/>
          </a:xfrm>
        </p:spPr>
        <p:style>
          <a:lnRef idx="1">
            <a:schemeClr val="accent3"/>
          </a:lnRef>
          <a:fillRef idx="2">
            <a:schemeClr val="accent3"/>
          </a:fillRef>
          <a:effectRef idx="1">
            <a:schemeClr val="accent3"/>
          </a:effectRef>
          <a:fontRef idx="minor">
            <a:schemeClr val="dk1"/>
          </a:fontRef>
        </p:style>
        <p:txBody>
          <a:bodyPr>
            <a:noAutofit/>
          </a:bodyPr>
          <a:lstStyle/>
          <a:p>
            <a:r>
              <a:rPr lang="ru-RU" sz="2800" b="1" dirty="0" smtClean="0">
                <a:effectLst>
                  <a:outerShdw blurRad="38100" dist="38100" dir="2700000" algn="tl">
                    <a:srgbClr val="000000">
                      <a:alpha val="43137"/>
                    </a:srgbClr>
                  </a:outerShdw>
                </a:effectLst>
              </a:rPr>
              <a:t> </a:t>
            </a:r>
            <a:r>
              <a:rPr lang="ru-RU" sz="2800" b="1" dirty="0" smtClean="0">
                <a:effectLst>
                  <a:outerShdw blurRad="38100" dist="38100" dir="2700000" algn="tl">
                    <a:srgbClr val="000000">
                      <a:alpha val="43137"/>
                    </a:srgbClr>
                  </a:outerShdw>
                </a:effectLst>
              </a:rPr>
              <a:t>Лучше не есть мяса, не пить вина и не [делать] ничего [такого], </a:t>
            </a:r>
            <a:r>
              <a:rPr lang="ru-RU" sz="2800" b="1" dirty="0" smtClean="0">
                <a:solidFill>
                  <a:srgbClr val="FF0000"/>
                </a:solidFill>
                <a:effectLst>
                  <a:outerShdw blurRad="38100" dist="38100" dir="2700000" algn="tl">
                    <a:srgbClr val="000000">
                      <a:alpha val="43137"/>
                    </a:srgbClr>
                  </a:outerShdw>
                </a:effectLst>
              </a:rPr>
              <a:t>отчего брат твой претыкается, или соблазняется,</a:t>
            </a:r>
            <a:r>
              <a:rPr lang="ru-RU" sz="2800" b="1" dirty="0" smtClean="0">
                <a:effectLst>
                  <a:outerShdw blurRad="38100" dist="38100" dir="2700000" algn="tl">
                    <a:srgbClr val="000000">
                      <a:alpha val="43137"/>
                    </a:srgbClr>
                  </a:outerShdw>
                </a:effectLst>
              </a:rPr>
              <a:t> или изнемогает</a:t>
            </a:r>
            <a:r>
              <a:rPr lang="ru-RU" sz="2800" b="1" dirty="0" smtClean="0">
                <a:effectLst>
                  <a:outerShdw blurRad="38100" dist="38100" dir="2700000" algn="tl">
                    <a:srgbClr val="000000">
                      <a:alpha val="43137"/>
                    </a:srgbClr>
                  </a:outerShdw>
                </a:effectLst>
              </a:rPr>
              <a:t>.   (</a:t>
            </a:r>
            <a:r>
              <a:rPr lang="ru-RU" sz="2800" b="1" dirty="0" smtClean="0">
                <a:effectLst>
                  <a:outerShdw blurRad="38100" dist="38100" dir="2700000" algn="tl">
                    <a:srgbClr val="000000">
                      <a:alpha val="43137"/>
                    </a:srgbClr>
                  </a:outerShdw>
                </a:effectLst>
              </a:rPr>
              <a:t>Рим.14:21)</a:t>
            </a:r>
            <a:endParaRPr lang="ru-RU" sz="2800" b="1" dirty="0">
              <a:effectLst>
                <a:outerShdw blurRad="38100" dist="38100" dir="2700000" algn="tl">
                  <a:srgbClr val="000000">
                    <a:alpha val="43137"/>
                  </a:srgbClr>
                </a:outerShdw>
              </a:effectLst>
            </a:endParaRPr>
          </a:p>
        </p:txBody>
      </p:sp>
      <p:pic>
        <p:nvPicPr>
          <p:cNvPr id="4" name="Содержимое 3" descr="funny-pics-042.jpg"/>
          <p:cNvPicPr>
            <a:picLocks noGrp="1" noChangeAspect="1"/>
          </p:cNvPicPr>
          <p:nvPr>
            <p:ph idx="1"/>
          </p:nvPr>
        </p:nvPicPr>
        <p:blipFill>
          <a:blip r:embed="rId2"/>
          <a:stretch>
            <a:fillRect/>
          </a:stretch>
        </p:blipFill>
        <p:spPr>
          <a:xfrm>
            <a:off x="457200" y="1928802"/>
            <a:ext cx="8229600" cy="4429156"/>
          </a:xfrm>
          <a:effectLst>
            <a:glow rad="228600">
              <a:schemeClr val="accent3">
                <a:satMod val="175000"/>
                <a:alpha val="40000"/>
              </a:schemeClr>
            </a:glow>
          </a:effectLst>
        </p:spPr>
      </p:pic>
    </p:spTree>
  </p:cSld>
  <p:clrMapOvr>
    <a:masterClrMapping/>
  </p:clrMapOvr>
  <p:transition spd="slow">
    <p:cover dir="ru"/>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071934" y="5786454"/>
            <a:ext cx="5072066" cy="1071546"/>
          </a:xfrm>
        </p:spPr>
        <p:txBody>
          <a:bodyPr>
            <a:normAutofit/>
          </a:bodyPr>
          <a:lstStyle/>
          <a:p>
            <a:r>
              <a:rPr lang="ru-RU" sz="3200" dirty="0" smtClean="0"/>
              <a:t>«Хороший стиль кроется в сердце.»   (Д. Дидро)                                            </a:t>
            </a:r>
            <a:endParaRPr lang="ru-RU" sz="3200" dirty="0"/>
          </a:p>
        </p:txBody>
      </p:sp>
      <p:sp>
        <p:nvSpPr>
          <p:cNvPr id="4" name="Текст 3"/>
          <p:cNvSpPr>
            <a:spLocks noGrp="1"/>
          </p:cNvSpPr>
          <p:nvPr>
            <p:ph type="body" sz="half" idx="2"/>
          </p:nvPr>
        </p:nvSpPr>
        <p:spPr>
          <a:xfrm>
            <a:off x="0" y="0"/>
            <a:ext cx="3929058" cy="6858000"/>
          </a:xfrm>
          <a:blipFill>
            <a:blip r:embed="rId2"/>
            <a:tile tx="0" ty="0" sx="100000" sy="100000" flip="none" algn="tl"/>
          </a:blipFill>
        </p:spPr>
        <p:txBody>
          <a:bodyPr>
            <a:normAutofit lnSpcReduction="10000"/>
          </a:bodyPr>
          <a:lstStyle/>
          <a:p>
            <a:r>
              <a:rPr lang="ru-RU" dirty="0" smtClean="0">
                <a:solidFill>
                  <a:srgbClr val="002060"/>
                </a:solidFill>
              </a:rPr>
              <a:t> </a:t>
            </a:r>
            <a:r>
              <a:rPr lang="ru-RU" sz="2400" b="1" dirty="0" smtClean="0">
                <a:solidFill>
                  <a:srgbClr val="002060"/>
                </a:solidFill>
              </a:rPr>
              <a:t>Реформа одежды оказалась благословением для тех, кто последовательно и полностью принял ее, оценив ее преимущества и встав на сторону здравого рассудка против мирского тщеславия и моды. Правильно сшитое, новое платье хорошо облегало тело, смотрелось прилично, соответствовало принципам здорового образа жизни и было одобрено трезвомыслящими людьми, даже теми, кто не принадлежал к нашей вере.(С.Ц. т.4 с.636)</a:t>
            </a:r>
          </a:p>
          <a:p>
            <a:endParaRPr lang="ru-RU" dirty="0"/>
          </a:p>
        </p:txBody>
      </p:sp>
      <p:pic>
        <p:nvPicPr>
          <p:cNvPr id="2050" name="Picture 2"/>
          <p:cNvPicPr>
            <a:picLocks noGrp="1" noChangeAspect="1" noChangeArrowheads="1"/>
          </p:cNvPicPr>
          <p:nvPr>
            <p:ph idx="1"/>
          </p:nvPr>
        </p:nvPicPr>
        <p:blipFill>
          <a:blip r:embed="rId3"/>
          <a:srcRect/>
          <a:stretch>
            <a:fillRect/>
          </a:stretch>
        </p:blipFill>
        <p:spPr bwMode="auto">
          <a:xfrm>
            <a:off x="3929058" y="1"/>
            <a:ext cx="4786346" cy="5857892"/>
          </a:xfrm>
          <a:prstGeom prst="rect">
            <a:avLst/>
          </a:prstGeom>
          <a:noFill/>
          <a:ln w="9525">
            <a:noFill/>
            <a:miter lim="800000"/>
            <a:headEnd/>
            <a:tailEnd/>
          </a:ln>
          <a:effectLst/>
        </p:spPr>
      </p:pic>
    </p:spTree>
  </p:cSld>
  <p:clrMapOvr>
    <a:masterClrMapping/>
  </p:clrMapOvr>
  <p:transition spd="slow">
    <p:wheel spokes="3"/>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226196"/>
          </a:xfrm>
        </p:spPr>
        <p:txBody>
          <a:bodyPr>
            <a:noAutofit/>
          </a:bodyPr>
          <a:lstStyle/>
          <a:p>
            <a:r>
              <a:rPr lang="ru-RU" sz="2800" dirty="0" err="1" smtClean="0">
                <a:effectLst>
                  <a:outerShdw blurRad="38100" dist="38100" dir="2700000" algn="tl">
                    <a:srgbClr val="000000">
                      <a:alpha val="43137"/>
                    </a:srgbClr>
                  </a:outerShdw>
                </a:effectLst>
              </a:rPr>
              <a:t>Э.Г.Вайт</a:t>
            </a:r>
            <a:r>
              <a:rPr lang="ru-RU" sz="2800" dirty="0" smtClean="0">
                <a:effectLst>
                  <a:outerShdw blurRad="38100" dist="38100" dir="2700000" algn="tl">
                    <a:srgbClr val="000000">
                      <a:alpha val="43137"/>
                    </a:srgbClr>
                  </a:outerShdw>
                </a:effectLst>
              </a:rPr>
              <a:t> получила некоторые видения относительно того, какое платье должна носить последовательница Христа. В 1864 г. Ей были показаны три группы женщин. Первая группа была одета в тогдашние ещё длинные до пола платья, имеющие негативное влияние на здоровье. У второй группы из одежды в принципе исчезли  основные отягощающие детали моды – это был уже известный «Американский костюм». Но </a:t>
            </a:r>
            <a:r>
              <a:rPr lang="ru-RU" sz="2800" dirty="0" err="1" smtClean="0">
                <a:effectLst>
                  <a:outerShdw blurRad="38100" dist="38100" dir="2700000" algn="tl">
                    <a:srgbClr val="000000">
                      <a:alpha val="43137"/>
                    </a:srgbClr>
                  </a:outerShdw>
                </a:effectLst>
              </a:rPr>
              <a:t>Э.Г.Вайт</a:t>
            </a:r>
            <a:r>
              <a:rPr lang="ru-RU" sz="2800" dirty="0" smtClean="0">
                <a:effectLst>
                  <a:outerShdw blurRad="38100" dist="38100" dir="2700000" algn="tl">
                    <a:srgbClr val="000000">
                      <a:alpha val="43137"/>
                    </a:srgbClr>
                  </a:outerShdw>
                </a:effectLst>
              </a:rPr>
              <a:t> было сказано, что это платье слишком коротко, так как не закрывает колени. И третья группа была показана с радостными лицами и лёгкой походкой. Их платья были достаточно длинны, чтобы соблюсти приличие, и достаточно коротки, чтобы не вредить здоровью, т.е. приблизительно на расстоянии 24-30 см. от пола.(</a:t>
            </a:r>
            <a:r>
              <a:rPr lang="en-US" sz="2800" dirty="0" err="1" smtClean="0">
                <a:effectLst>
                  <a:outerShdw blurRad="38100" dist="38100" dir="2700000" algn="tl">
                    <a:srgbClr val="000000">
                      <a:alpha val="43137"/>
                    </a:srgbClr>
                  </a:outerShdw>
                </a:effectLst>
              </a:rPr>
              <a:t>Qur</a:t>
            </a:r>
            <a:r>
              <a:rPr lang="en-US" sz="2800" dirty="0" smtClean="0">
                <a:effectLst>
                  <a:outerShdw blurRad="38100" dist="38100" dir="2700000" algn="tl">
                    <a:srgbClr val="000000">
                      <a:alpha val="43137"/>
                    </a:srgbClr>
                  </a:outerShdw>
                </a:effectLst>
              </a:rPr>
              <a:t> Health Message</a:t>
            </a:r>
            <a:r>
              <a:rPr lang="ru-RU" sz="2800" dirty="0" smtClean="0">
                <a:effectLst>
                  <a:outerShdw blurRad="38100" dist="38100" dir="2700000" algn="tl">
                    <a:srgbClr val="000000">
                      <a:alpha val="43137"/>
                    </a:srgbClr>
                  </a:outerShdw>
                </a:effectLst>
              </a:rPr>
              <a:t>. с.128) </a:t>
            </a:r>
            <a:endParaRPr lang="ru-RU" sz="2800" dirty="0">
              <a:effectLst>
                <a:outerShdw blurRad="38100" dist="38100" dir="2700000" algn="tl">
                  <a:srgbClr val="000000">
                    <a:alpha val="43137"/>
                  </a:srgbClr>
                </a:outerShdw>
              </a:effectLst>
            </a:endParaRPr>
          </a:p>
        </p:txBody>
      </p:sp>
    </p:spTree>
  </p:cSld>
  <p:clrMapOvr>
    <a:masterClrMapping/>
  </p:clrMapOvr>
  <p:transition spd="slow">
    <p:fade thruBlk="1"/>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29058" y="5643578"/>
            <a:ext cx="4929222" cy="1214422"/>
          </a:xfrm>
          <a:blipFill>
            <a:blip r:embed="rId2"/>
            <a:tile tx="0" ty="0" sx="100000" sy="100000" flip="none" algn="tl"/>
          </a:blipFill>
        </p:spPr>
        <p:txBody>
          <a:bodyPr>
            <a:noAutofit/>
          </a:bodyPr>
          <a:lstStyle/>
          <a:p>
            <a:r>
              <a:rPr lang="ru-RU" sz="2800" dirty="0" smtClean="0">
                <a:solidFill>
                  <a:srgbClr val="002060"/>
                </a:solidFill>
              </a:rPr>
              <a:t>В первую очередь женственность, элегантность и приличие!</a:t>
            </a:r>
            <a:endParaRPr lang="ru-RU" sz="2800" dirty="0">
              <a:solidFill>
                <a:srgbClr val="002060"/>
              </a:solidFill>
            </a:endParaRPr>
          </a:p>
        </p:txBody>
      </p:sp>
      <p:pic>
        <p:nvPicPr>
          <p:cNvPr id="5" name="Содержимое 4" descr="93474ee33be4adb512374700725ca628.jpg"/>
          <p:cNvPicPr>
            <a:picLocks noGrp="1" noChangeAspect="1"/>
          </p:cNvPicPr>
          <p:nvPr>
            <p:ph idx="1"/>
          </p:nvPr>
        </p:nvPicPr>
        <p:blipFill>
          <a:blip r:embed="rId3"/>
          <a:stretch>
            <a:fillRect/>
          </a:stretch>
        </p:blipFill>
        <p:spPr>
          <a:xfrm>
            <a:off x="4143372" y="0"/>
            <a:ext cx="4500594" cy="5572140"/>
          </a:xfrm>
        </p:spPr>
      </p:pic>
      <p:sp>
        <p:nvSpPr>
          <p:cNvPr id="4" name="Текст 3"/>
          <p:cNvSpPr>
            <a:spLocks noGrp="1"/>
          </p:cNvSpPr>
          <p:nvPr>
            <p:ph type="body" sz="half" idx="2"/>
          </p:nvPr>
        </p:nvSpPr>
        <p:spPr>
          <a:xfrm>
            <a:off x="0" y="0"/>
            <a:ext cx="3929058" cy="6858000"/>
          </a:xfrm>
          <a:blipFill>
            <a:blip r:embed="rId4"/>
            <a:tile tx="0" ty="0" sx="100000" sy="100000" flip="none" algn="tl"/>
          </a:blipFill>
        </p:spPr>
        <p:txBody>
          <a:bodyPr>
            <a:normAutofit/>
          </a:bodyPr>
          <a:lstStyle/>
          <a:p>
            <a:r>
              <a:rPr lang="ru-RU" sz="2000" dirty="0" smtClean="0"/>
              <a:t> </a:t>
            </a:r>
            <a:r>
              <a:rPr lang="ru-RU" sz="2000" b="1" dirty="0" smtClean="0">
                <a:solidFill>
                  <a:srgbClr val="FF0000"/>
                </a:solidFill>
              </a:rPr>
              <a:t>Она могла бы отличать детей Божьих от людей мира и, таким образом, служить барьером, ограждающим нас от безумия и моды этого мира. Наш сострадательный Искупитель, Тот, Кто знает конец от начала. Кто понимает нашу природу и нужды, видел грозящие нам опасности и трудности и снизошел до того, чтобы дать нам своевременное предостережение и наставление относительно наших жизненных навыков и привычек, даже в такой области, как правильный выбор продуктов питания и предметов одежды.(С.Ц. т.4 с.634)</a:t>
            </a:r>
            <a:endParaRPr lang="ru-RU" sz="2000" b="1" dirty="0">
              <a:solidFill>
                <a:srgbClr val="FF0000"/>
              </a:solidFill>
            </a:endParaRPr>
          </a:p>
        </p:txBody>
      </p:sp>
    </p:spTree>
  </p:cSld>
  <p:clrMapOvr>
    <a:masterClrMapping/>
  </p:clrMapOvr>
  <p:transition spd="slow">
    <p:wheel/>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1868" y="4714884"/>
            <a:ext cx="5143536" cy="1714512"/>
          </a:xfrm>
          <a:solidFill>
            <a:schemeClr val="bg1"/>
          </a:solidFill>
        </p:spPr>
        <p:txBody>
          <a:bodyPr>
            <a:noAutofit/>
          </a:bodyPr>
          <a:lstStyle/>
          <a:p>
            <a:r>
              <a:rPr lang="ru-RU" sz="5400" dirty="0" smtClean="0"/>
              <a:t>Похоть плоти, похоть очей…</a:t>
            </a:r>
            <a:endParaRPr lang="ru-RU" sz="5400" dirty="0"/>
          </a:p>
        </p:txBody>
      </p:sp>
      <p:sp>
        <p:nvSpPr>
          <p:cNvPr id="4" name="Текст 3"/>
          <p:cNvSpPr>
            <a:spLocks noGrp="1"/>
          </p:cNvSpPr>
          <p:nvPr>
            <p:ph type="body" sz="half" idx="2"/>
          </p:nvPr>
        </p:nvSpPr>
        <p:spPr>
          <a:xfrm>
            <a:off x="0" y="0"/>
            <a:ext cx="3465513" cy="6572272"/>
          </a:xfrm>
        </p:spPr>
        <p:style>
          <a:lnRef idx="1">
            <a:schemeClr val="accent2"/>
          </a:lnRef>
          <a:fillRef idx="2">
            <a:schemeClr val="accent2"/>
          </a:fillRef>
          <a:effectRef idx="1">
            <a:schemeClr val="accent2"/>
          </a:effectRef>
          <a:fontRef idx="minor">
            <a:schemeClr val="dk1"/>
          </a:fontRef>
        </p:style>
        <p:txBody>
          <a:bodyPr>
            <a:normAutofit lnSpcReduction="10000"/>
          </a:bodyPr>
          <a:lstStyle/>
          <a:p>
            <a:r>
              <a:rPr lang="ru-RU" sz="2400" dirty="0" smtClean="0"/>
              <a:t> </a:t>
            </a:r>
            <a:r>
              <a:rPr lang="ru-RU" sz="2800" b="1" dirty="0" smtClean="0"/>
              <a:t>Не любите мира, ни того, что в мире: кто любит мир, в том нет любви Отчей.</a:t>
            </a:r>
          </a:p>
          <a:p>
            <a:r>
              <a:rPr lang="ru-RU" sz="2800" b="1" dirty="0" smtClean="0"/>
              <a:t> Ибо все, что в мире: похоть плоти, похоть очей и гордость житейская, не есть от Отца, но от мира сего.</a:t>
            </a:r>
          </a:p>
          <a:p>
            <a:r>
              <a:rPr lang="ru-RU" sz="2800" b="1" dirty="0" smtClean="0">
                <a:solidFill>
                  <a:srgbClr val="FFFF00"/>
                </a:solidFill>
              </a:rPr>
              <a:t> </a:t>
            </a:r>
            <a:r>
              <a:rPr lang="ru-RU" sz="2800" b="1" dirty="0" smtClean="0">
                <a:solidFill>
                  <a:srgbClr val="0070C0"/>
                </a:solidFill>
              </a:rPr>
              <a:t>И мир проходит, и похоть его,</a:t>
            </a:r>
            <a:r>
              <a:rPr lang="ru-RU" sz="2800" b="1" dirty="0" smtClean="0"/>
              <a:t> а </a:t>
            </a:r>
            <a:r>
              <a:rPr lang="ru-RU" sz="2800" b="1" dirty="0" smtClean="0">
                <a:solidFill>
                  <a:srgbClr val="FF0000"/>
                </a:solidFill>
              </a:rPr>
              <a:t>исполняющий волю Божию пребывает вовек.</a:t>
            </a:r>
          </a:p>
          <a:p>
            <a:r>
              <a:rPr lang="ru-RU" sz="2800" b="1" dirty="0" smtClean="0"/>
              <a:t>(1Иоан.2:15-17)</a:t>
            </a:r>
            <a:endParaRPr lang="ru-RU" sz="2800" b="1" dirty="0"/>
          </a:p>
        </p:txBody>
      </p:sp>
      <p:pic>
        <p:nvPicPr>
          <p:cNvPr id="7" name="Содержимое 6" descr="1272610834_doseng.org_demotivator013.jpg"/>
          <p:cNvPicPr>
            <a:picLocks noGrp="1" noChangeAspect="1"/>
          </p:cNvPicPr>
          <p:nvPr>
            <p:ph idx="1"/>
          </p:nvPr>
        </p:nvPicPr>
        <p:blipFill>
          <a:blip r:embed="rId2"/>
          <a:srcRect b="24080"/>
          <a:stretch>
            <a:fillRect/>
          </a:stretch>
        </p:blipFill>
        <p:spPr>
          <a:xfrm>
            <a:off x="3575050" y="276615"/>
            <a:ext cx="5111750" cy="4438269"/>
          </a:xfrm>
        </p:spPr>
      </p:pic>
    </p:spTree>
  </p:cSld>
  <p:clrMapOvr>
    <a:masterClrMapping/>
  </p:clrMapOvr>
  <p:transition spd="slow">
    <p:wedg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71670" y="273050"/>
            <a:ext cx="1393843" cy="1162050"/>
          </a:xfrm>
        </p:spPr>
        <p:txBody>
          <a:bodyPr/>
          <a:lstStyle/>
          <a:p>
            <a:endParaRPr lang="ru-RU" dirty="0"/>
          </a:p>
        </p:txBody>
      </p:sp>
      <p:pic>
        <p:nvPicPr>
          <p:cNvPr id="5" name="Содержимое 4" descr="бижютерия.jpeg"/>
          <p:cNvPicPr>
            <a:picLocks noGrp="1" noChangeAspect="1"/>
          </p:cNvPicPr>
          <p:nvPr>
            <p:ph idx="1"/>
          </p:nvPr>
        </p:nvPicPr>
        <p:blipFill>
          <a:blip r:embed="rId2"/>
          <a:stretch>
            <a:fillRect/>
          </a:stretch>
        </p:blipFill>
        <p:spPr>
          <a:xfrm>
            <a:off x="1643042" y="0"/>
            <a:ext cx="5653108" cy="4071941"/>
          </a:xfrm>
        </p:spPr>
      </p:pic>
      <p:sp>
        <p:nvSpPr>
          <p:cNvPr id="4" name="Текст 3"/>
          <p:cNvSpPr>
            <a:spLocks noGrp="1"/>
          </p:cNvSpPr>
          <p:nvPr>
            <p:ph type="body" sz="half" idx="2"/>
          </p:nvPr>
        </p:nvSpPr>
        <p:spPr>
          <a:xfrm>
            <a:off x="0" y="4071942"/>
            <a:ext cx="9144000" cy="2786058"/>
          </a:xfrm>
        </p:spPr>
        <p:txBody>
          <a:bodyPr>
            <a:normAutofit/>
          </a:bodyPr>
          <a:lstStyle/>
          <a:p>
            <a:r>
              <a:rPr lang="ru-RU" sz="2400" b="1" dirty="0" smtClean="0"/>
              <a:t>Апостол Павел наставляет христиан не сообразовываться с веком сим, но преобразовываться обновлением своего ума,  "чтобы вам познавать, что есть воля Божия, благая, угодная и совершенная" (Рим. 12:2)…</a:t>
            </a:r>
          </a:p>
          <a:p>
            <a:r>
              <a:rPr lang="ru-RU" sz="2400" b="1" dirty="0" smtClean="0"/>
              <a:t> Те, кто предан украшениям, запрещенным в Слове Божьем, вынашивают в сердце гордость и тщеславие. Они хотят привлечь к себе внимание.(С.Ц. т.4 с.645)</a:t>
            </a:r>
            <a:endParaRPr lang="ru-RU" sz="2400" b="1" dirty="0"/>
          </a:p>
        </p:txBody>
      </p:sp>
    </p:spTree>
  </p:cSld>
  <p:clrMapOvr>
    <a:masterClrMapping/>
  </p:clrMapOvr>
  <p:transition spd="slow">
    <p:split/>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29058" y="0"/>
            <a:ext cx="5214942" cy="1714488"/>
          </a:xfrm>
          <a:blipFill>
            <a:blip r:embed="rId2"/>
            <a:tile tx="0" ty="0" sx="100000" sy="100000" flip="none" algn="tl"/>
          </a:blipFill>
        </p:spPr>
        <p:txBody>
          <a:bodyPr>
            <a:normAutofit fontScale="90000"/>
          </a:bodyPr>
          <a:lstStyle/>
          <a:p>
            <a:r>
              <a:rPr lang="ru-RU" dirty="0" smtClean="0"/>
              <a:t> </a:t>
            </a:r>
            <a:r>
              <a:rPr lang="ru-RU" sz="3100" dirty="0" smtClean="0">
                <a:solidFill>
                  <a:srgbClr val="FF0000"/>
                </a:solidFill>
              </a:rPr>
              <a:t>Ибо все эти мерзости делали люди сей земли, что пред вами, и осквернилась земля; (Лев.18:27)</a:t>
            </a:r>
            <a:endParaRPr lang="ru-RU" sz="3100" dirty="0">
              <a:solidFill>
                <a:srgbClr val="FF0000"/>
              </a:solidFill>
            </a:endParaRPr>
          </a:p>
        </p:txBody>
      </p:sp>
      <p:pic>
        <p:nvPicPr>
          <p:cNvPr id="5" name="Содержимое 4" descr="украшение.jpeg"/>
          <p:cNvPicPr>
            <a:picLocks noGrp="1" noChangeAspect="1"/>
          </p:cNvPicPr>
          <p:nvPr>
            <p:ph idx="1"/>
          </p:nvPr>
        </p:nvPicPr>
        <p:blipFill>
          <a:blip r:embed="rId3"/>
          <a:stretch>
            <a:fillRect/>
          </a:stretch>
        </p:blipFill>
        <p:spPr>
          <a:xfrm>
            <a:off x="4143372" y="2071678"/>
            <a:ext cx="4714908" cy="4500594"/>
          </a:xfrm>
        </p:spPr>
      </p:pic>
      <p:sp>
        <p:nvSpPr>
          <p:cNvPr id="4" name="Текст 3"/>
          <p:cNvSpPr>
            <a:spLocks noGrp="1"/>
          </p:cNvSpPr>
          <p:nvPr>
            <p:ph type="body" sz="half" idx="2"/>
          </p:nvPr>
        </p:nvSpPr>
        <p:spPr>
          <a:xfrm>
            <a:off x="0" y="0"/>
            <a:ext cx="3786182" cy="6858000"/>
          </a:xfrm>
          <a:blipFill>
            <a:blip r:embed="rId4"/>
            <a:tile tx="0" ty="0" sx="100000" sy="100000" flip="none" algn="tl"/>
          </a:blipFill>
        </p:spPr>
        <p:txBody>
          <a:bodyPr>
            <a:noAutofit/>
          </a:bodyPr>
          <a:lstStyle/>
          <a:p>
            <a:r>
              <a:rPr lang="ru-RU" sz="3200" b="1" dirty="0" smtClean="0"/>
              <a:t> </a:t>
            </a:r>
            <a:r>
              <a:rPr lang="ru-RU" sz="3200" b="1" dirty="0" smtClean="0">
                <a:solidFill>
                  <a:srgbClr val="FF0000"/>
                </a:solidFill>
              </a:rPr>
              <a:t>Ибо Господь сказал Моисею: скажи сынам </a:t>
            </a:r>
            <a:r>
              <a:rPr lang="ru-RU" sz="3200" b="1" dirty="0" err="1" smtClean="0">
                <a:solidFill>
                  <a:srgbClr val="FF0000"/>
                </a:solidFill>
              </a:rPr>
              <a:t>Израилевым</a:t>
            </a:r>
            <a:r>
              <a:rPr lang="ru-RU" sz="3200" b="1" dirty="0" smtClean="0">
                <a:solidFill>
                  <a:srgbClr val="FF0000"/>
                </a:solidFill>
              </a:rPr>
              <a:t>: вы народ жестоковыйный; если Я пойду среди вас, то в одну минуту истреблю вас; итак снимите с себя украшения свои; Я посмотрю, что Мне делать с вами.(Исх.33:5)</a:t>
            </a:r>
            <a:endParaRPr lang="ru-RU" sz="3200" b="1" dirty="0">
              <a:solidFill>
                <a:srgbClr val="FF0000"/>
              </a:solidFill>
            </a:endParaRPr>
          </a:p>
        </p:txBody>
      </p:sp>
    </p:spTree>
  </p:cSld>
  <p:clrMapOvr>
    <a:masterClrMapping/>
  </p:clrMapOvr>
  <p:transition spd="slow">
    <p:split orient="vert" dir="in"/>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a:xfrm>
            <a:off x="0" y="3143248"/>
            <a:ext cx="9144000" cy="3714752"/>
          </a:xfrm>
          <a:blipFill>
            <a:blip r:embed="rId2"/>
            <a:tile tx="0" ty="0" sx="100000" sy="100000" flip="none" algn="tl"/>
          </a:blipFill>
        </p:spPr>
        <p:txBody>
          <a:bodyPr>
            <a:normAutofit fontScale="92500" lnSpcReduction="20000"/>
          </a:bodyPr>
          <a:lstStyle/>
          <a:p>
            <a:r>
              <a:rPr lang="ru-RU" b="1" dirty="0" smtClean="0">
                <a:solidFill>
                  <a:srgbClr val="CC0000"/>
                </a:solidFill>
              </a:rPr>
              <a:t>"Мы сделались, - писал вдохновенный апостол, - позорищем для мира, для Ангелов и </a:t>
            </a:r>
            <a:r>
              <a:rPr lang="ru-RU" b="1" dirty="0" err="1" smtClean="0">
                <a:solidFill>
                  <a:srgbClr val="CC0000"/>
                </a:solidFill>
              </a:rPr>
              <a:t>человеков</a:t>
            </a:r>
            <a:r>
              <a:rPr lang="ru-RU" b="1" dirty="0" smtClean="0">
                <a:solidFill>
                  <a:srgbClr val="CC0000"/>
                </a:solidFill>
              </a:rPr>
              <a:t>" (2 </a:t>
            </a:r>
            <a:r>
              <a:rPr lang="ru-RU" b="1" dirty="0" err="1" smtClean="0">
                <a:solidFill>
                  <a:srgbClr val="CC0000"/>
                </a:solidFill>
              </a:rPr>
              <a:t>Кор</a:t>
            </a:r>
            <a:r>
              <a:rPr lang="ru-RU" b="1" dirty="0" smtClean="0">
                <a:solidFill>
                  <a:srgbClr val="CC0000"/>
                </a:solidFill>
              </a:rPr>
              <a:t>. 4:9). Все небо следит за тем, какое влияние так называемые последователи Христа оказывают на мир. Сестры мои, ваша одежда говорит либо в пользу Христа и священной истины, либо в пользу мира. Как вы одеваетесь? Помните, что всем нам придется ответить перед Богом за то влияние, которое мы оказываем.</a:t>
            </a:r>
            <a:r>
              <a:rPr lang="ru-RU" dirty="0" smtClean="0">
                <a:solidFill>
                  <a:srgbClr val="CC0000"/>
                </a:solidFill>
              </a:rPr>
              <a:t>(С.Ц. т.4 стр.641)</a:t>
            </a:r>
            <a:endParaRPr lang="ru-RU" dirty="0">
              <a:solidFill>
                <a:srgbClr val="CC0000"/>
              </a:solidFill>
            </a:endParaRPr>
          </a:p>
        </p:txBody>
      </p:sp>
      <p:pic>
        <p:nvPicPr>
          <p:cNvPr id="3074" name="Picture 2" descr="C:\Users\ххх\Desktop\слайды для оформления\fjgpp0441.jpg"/>
          <p:cNvPicPr>
            <a:picLocks noChangeAspect="1" noChangeArrowheads="1"/>
          </p:cNvPicPr>
          <p:nvPr/>
        </p:nvPicPr>
        <p:blipFill>
          <a:blip r:embed="rId3"/>
          <a:srcRect/>
          <a:stretch>
            <a:fillRect/>
          </a:stretch>
        </p:blipFill>
        <p:spPr bwMode="auto">
          <a:xfrm>
            <a:off x="0" y="0"/>
            <a:ext cx="9144000" cy="3143248"/>
          </a:xfrm>
          <a:prstGeom prst="rect">
            <a:avLst/>
          </a:prstGeom>
          <a:noFill/>
        </p:spPr>
      </p:pic>
    </p:spTree>
  </p:cSld>
  <p:clrMapOvr>
    <a:masterClrMapping/>
  </p:clrMapOvr>
  <p:transition spd="slow">
    <p:fade thruBlk="1"/>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5" name="Содержимое 4" descr="кольца.jpeg"/>
          <p:cNvPicPr>
            <a:picLocks noGrp="1" noChangeAspect="1"/>
          </p:cNvPicPr>
          <p:nvPr>
            <p:ph idx="1"/>
          </p:nvPr>
        </p:nvPicPr>
        <p:blipFill>
          <a:blip r:embed="rId2"/>
          <a:stretch>
            <a:fillRect/>
          </a:stretch>
        </p:blipFill>
        <p:spPr>
          <a:xfrm>
            <a:off x="5715008" y="4786322"/>
            <a:ext cx="3428992" cy="2071677"/>
          </a:xfrm>
        </p:spPr>
      </p:pic>
      <p:sp>
        <p:nvSpPr>
          <p:cNvPr id="4" name="Текст 3"/>
          <p:cNvSpPr>
            <a:spLocks noGrp="1"/>
          </p:cNvSpPr>
          <p:nvPr>
            <p:ph type="body" sz="half" idx="2"/>
          </p:nvPr>
        </p:nvSpPr>
        <p:spPr>
          <a:xfrm>
            <a:off x="0" y="0"/>
            <a:ext cx="9144000" cy="6143644"/>
          </a:xfrm>
        </p:spPr>
        <p:txBody>
          <a:bodyPr>
            <a:normAutofit fontScale="92500" lnSpcReduction="20000"/>
          </a:bodyPr>
          <a:lstStyle/>
          <a:p>
            <a:r>
              <a:rPr lang="ru-RU" sz="3000" b="1" dirty="0" smtClean="0">
                <a:effectLst>
                  <a:outerShdw blurRad="38100" dist="38100" dir="2700000" algn="tl">
                    <a:srgbClr val="000000">
                      <a:alpha val="43137"/>
                    </a:srgbClr>
                  </a:outerShdw>
                </a:effectLst>
              </a:rPr>
              <a:t>Неужели у наших сестер не хватает рвения и нравственного мужества, чтобы без всяких отговорок встать на библейский фундамент? Апостол дал самые ясные указания по этому поводу: </a:t>
            </a:r>
            <a:r>
              <a:rPr lang="ru-RU" sz="3000" b="1" u="sng" dirty="0" smtClean="0">
                <a:effectLst>
                  <a:outerShdw blurRad="38100" dist="38100" dir="2700000" algn="tl">
                    <a:srgbClr val="000000">
                      <a:alpha val="43137"/>
                    </a:srgbClr>
                  </a:outerShdw>
                </a:effectLst>
              </a:rPr>
              <a:t>"Итак, желаю... чтобы также и жены, в приличном одеянии, со стыдливостью и целомудрием, украшали себя не плетением волос, не золотом, не жемчугом, не многоценною одеждою, но добрыми делами, как прилично женам, посвящающим себя благочестию" (2 Тим. 2:8-10). </a:t>
            </a:r>
            <a:r>
              <a:rPr lang="ru-RU" sz="3000" b="1" dirty="0" smtClean="0">
                <a:effectLst>
                  <a:outerShdw blurRad="38100" dist="38100" dir="2700000" algn="tl">
                    <a:srgbClr val="000000">
                      <a:alpha val="43137"/>
                    </a:srgbClr>
                  </a:outerShdw>
                </a:effectLst>
              </a:rPr>
              <a:t>Здесь Господь через Своего апостола ясно высказывается против ношения золота. Пусть те, кто этим увлекается, наблюдают за собой, дабы своим примером не ввести других в заблуждение по данному вопросу. Кольцо, которое вы носите на пальце, может быть очень простым и безыскусным, но ведь оно совершенно бесполезно, и если вы будете продолжать его носить, это может плохо повлиять на окружающих.(С.Ц.т.4с.630)  </a:t>
            </a:r>
          </a:p>
          <a:p>
            <a:endParaRPr lang="ru-RU" sz="2000" dirty="0"/>
          </a:p>
        </p:txBody>
      </p:sp>
    </p:spTree>
  </p:cSld>
  <p:clrMapOvr>
    <a:masterClrMapping/>
  </p:clrMapOvr>
  <p:transition spd="slow">
    <p:pull dir="rd"/>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57760"/>
            <a:ext cx="5486400" cy="509578"/>
          </a:xfrm>
        </p:spPr>
        <p:txBody>
          <a:bodyPr/>
          <a:lstStyle/>
          <a:p>
            <a:endParaRPr lang="ru-RU" dirty="0"/>
          </a:p>
        </p:txBody>
      </p:sp>
      <p:sp>
        <p:nvSpPr>
          <p:cNvPr id="4" name="Текст 3"/>
          <p:cNvSpPr>
            <a:spLocks noGrp="1"/>
          </p:cNvSpPr>
          <p:nvPr>
            <p:ph type="body" sz="half" idx="2"/>
          </p:nvPr>
        </p:nvSpPr>
        <p:spPr>
          <a:xfrm>
            <a:off x="1792288" y="4929198"/>
            <a:ext cx="5486400" cy="1243002"/>
          </a:xfrm>
        </p:spPr>
        <p:txBody>
          <a:bodyPr/>
          <a:lstStyle/>
          <a:p>
            <a:endParaRPr lang="ru-RU" dirty="0"/>
          </a:p>
        </p:txBody>
      </p:sp>
      <p:pic>
        <p:nvPicPr>
          <p:cNvPr id="4098" name="Picture 2" descr="C:\Users\ххх\Desktop\слайды для оформления\1350.jpg"/>
          <p:cNvPicPr>
            <a:picLocks noGrp="1" noChangeAspect="1" noChangeArrowheads="1"/>
          </p:cNvPicPr>
          <p:nvPr>
            <p:ph type="pic" idx="1"/>
          </p:nvPr>
        </p:nvPicPr>
        <p:blipFill>
          <a:blip r:embed="rId2"/>
          <a:srcRect/>
          <a:stretch>
            <a:fillRect/>
          </a:stretch>
        </p:blipFill>
        <p:spPr bwMode="auto">
          <a:xfrm>
            <a:off x="0" y="0"/>
            <a:ext cx="9144000" cy="6858000"/>
          </a:xfrm>
          <a:prstGeom prst="rect">
            <a:avLst/>
          </a:prstGeom>
          <a:noFill/>
        </p:spPr>
      </p:pic>
      <p:sp>
        <p:nvSpPr>
          <p:cNvPr id="8" name="TextBox 7"/>
          <p:cNvSpPr txBox="1"/>
          <p:nvPr/>
        </p:nvSpPr>
        <p:spPr>
          <a:xfrm>
            <a:off x="2071670" y="714356"/>
            <a:ext cx="2143140" cy="646331"/>
          </a:xfrm>
          <a:prstGeom prst="rect">
            <a:avLst/>
          </a:prstGeom>
          <a:noFill/>
        </p:spPr>
        <p:txBody>
          <a:bodyPr wrap="square" rtlCol="0">
            <a:spAutoFit/>
          </a:bodyPr>
          <a:lstStyle/>
          <a:p>
            <a:r>
              <a:rPr lang="ru-RU" sz="3600" dirty="0" smtClean="0"/>
              <a:t>Откр.17:4</a:t>
            </a:r>
            <a:endParaRPr lang="ru-RU" sz="3600" dirty="0"/>
          </a:p>
        </p:txBody>
      </p:sp>
      <p:sp>
        <p:nvSpPr>
          <p:cNvPr id="9" name="TextBox 8"/>
          <p:cNvSpPr txBox="1"/>
          <p:nvPr/>
        </p:nvSpPr>
        <p:spPr>
          <a:xfrm>
            <a:off x="214282" y="1428736"/>
            <a:ext cx="4714908" cy="5016758"/>
          </a:xfrm>
          <a:prstGeom prst="rect">
            <a:avLst/>
          </a:prstGeom>
          <a:noFill/>
        </p:spPr>
        <p:txBody>
          <a:bodyPr wrap="square" rtlCol="0">
            <a:spAutoFit/>
          </a:bodyPr>
          <a:lstStyle/>
          <a:p>
            <a:r>
              <a:rPr lang="ru-RU" dirty="0" smtClean="0">
                <a:effectLst>
                  <a:outerShdw blurRad="38100" dist="38100" dir="2700000" algn="tl">
                    <a:srgbClr val="000000">
                      <a:alpha val="43137"/>
                    </a:srgbClr>
                  </a:outerShdw>
                </a:effectLst>
              </a:rPr>
              <a:t> </a:t>
            </a:r>
            <a:r>
              <a:rPr lang="ru-RU" sz="3200" dirty="0" smtClean="0">
                <a:effectLst>
                  <a:outerShdw blurRad="38100" dist="38100" dir="2700000" algn="tl">
                    <a:srgbClr val="000000">
                      <a:alpha val="43137"/>
                    </a:srgbClr>
                  </a:outerShdw>
                </a:effectLst>
              </a:rPr>
              <a:t>И жена облечена была в порфиру и багряницу, украшена золотом, драгоценными камнями и жемчугом, и держала золотую чашу в руке своей, наполненную мерзостями и нечистотою </a:t>
            </a:r>
            <a:r>
              <a:rPr lang="ru-RU" sz="3200" dirty="0" err="1" smtClean="0">
                <a:effectLst>
                  <a:outerShdw blurRad="38100" dist="38100" dir="2700000" algn="tl">
                    <a:srgbClr val="000000">
                      <a:alpha val="43137"/>
                    </a:srgbClr>
                  </a:outerShdw>
                </a:effectLst>
              </a:rPr>
              <a:t>блудодейства</a:t>
            </a:r>
            <a:r>
              <a:rPr lang="ru-RU" sz="3200" dirty="0" smtClean="0">
                <a:effectLst>
                  <a:outerShdw blurRad="38100" dist="38100" dir="2700000" algn="tl">
                    <a:srgbClr val="000000">
                      <a:alpha val="43137"/>
                    </a:srgbClr>
                  </a:outerShdw>
                </a:effectLst>
              </a:rPr>
              <a:t> ее;</a:t>
            </a:r>
          </a:p>
          <a:p>
            <a:r>
              <a:rPr lang="ru-RU" sz="3200" dirty="0" smtClean="0"/>
              <a:t>(Откр.17:4)</a:t>
            </a:r>
            <a:endParaRPr lang="ru-RU" sz="3200" dirty="0"/>
          </a:p>
        </p:txBody>
      </p:sp>
    </p:spTree>
  </p:cSld>
  <p:clrMapOvr>
    <a:masterClrMapping/>
  </p:clrMapOvr>
  <p:transition spd="slow">
    <p:zoom dir="in"/>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472518" cy="941372"/>
          </a:xfrm>
        </p:spPr>
        <p:txBody>
          <a:bodyPr>
            <a:normAutofit/>
          </a:bodyPr>
          <a:lstStyle/>
          <a:p>
            <a:r>
              <a:rPr lang="ru-RU" sz="4800" dirty="0" smtClean="0">
                <a:effectLst>
                  <a:outerShdw blurRad="38100" dist="38100" dir="2700000" algn="tl">
                    <a:srgbClr val="000000">
                      <a:alpha val="43137"/>
                    </a:srgbClr>
                  </a:outerShdw>
                </a:effectLst>
                <a:latin typeface="Monotype Corsiva" pitchFamily="66" charset="0"/>
              </a:rPr>
              <a:t>Но у Бога есть одно исключение!</a:t>
            </a:r>
            <a:endParaRPr lang="ru-RU" sz="4800" dirty="0">
              <a:effectLst>
                <a:outerShdw blurRad="38100" dist="38100" dir="2700000" algn="tl">
                  <a:srgbClr val="000000">
                    <a:alpha val="43137"/>
                  </a:srgbClr>
                </a:outerShdw>
              </a:effectLst>
              <a:latin typeface="Monotype Corsiva" pitchFamily="66" charset="0"/>
            </a:endParaRPr>
          </a:p>
        </p:txBody>
      </p:sp>
      <p:sp>
        <p:nvSpPr>
          <p:cNvPr id="4" name="Текст 3"/>
          <p:cNvSpPr>
            <a:spLocks noGrp="1"/>
          </p:cNvSpPr>
          <p:nvPr>
            <p:ph type="body" sz="half" idx="2"/>
          </p:nvPr>
        </p:nvSpPr>
        <p:spPr/>
        <p:style>
          <a:lnRef idx="3">
            <a:schemeClr val="lt1"/>
          </a:lnRef>
          <a:fillRef idx="1">
            <a:schemeClr val="accent5"/>
          </a:fillRef>
          <a:effectRef idx="1">
            <a:schemeClr val="accent5"/>
          </a:effectRef>
          <a:fontRef idx="minor">
            <a:schemeClr val="lt1"/>
          </a:fontRef>
        </p:style>
        <p:txBody>
          <a:bodyPr>
            <a:normAutofit fontScale="92500" lnSpcReduction="20000"/>
          </a:bodyPr>
          <a:lstStyle/>
          <a:p>
            <a:r>
              <a:rPr lang="ru-RU" sz="2400" dirty="0" smtClean="0"/>
              <a:t> </a:t>
            </a:r>
            <a:r>
              <a:rPr lang="ru-RU" sz="3200" b="1" dirty="0" smtClean="0">
                <a:effectLst>
                  <a:outerShdw blurRad="38100" dist="38100" dir="2700000" algn="tl">
                    <a:srgbClr val="000000">
                      <a:alpha val="43137"/>
                    </a:srgbClr>
                  </a:outerShdw>
                </a:effectLst>
              </a:rPr>
              <a:t>И я, Иоанн, увидел </a:t>
            </a:r>
            <a:r>
              <a:rPr lang="ru-RU" sz="3200" b="1" dirty="0" err="1" smtClean="0">
                <a:effectLst>
                  <a:outerShdw blurRad="38100" dist="38100" dir="2700000" algn="tl">
                    <a:srgbClr val="000000">
                      <a:alpha val="43137"/>
                    </a:srgbClr>
                  </a:outerShdw>
                </a:effectLst>
              </a:rPr>
              <a:t>святый</a:t>
            </a:r>
            <a:r>
              <a:rPr lang="ru-RU" sz="3200" b="1" dirty="0" smtClean="0">
                <a:effectLst>
                  <a:outerShdw blurRad="38100" dist="38100" dir="2700000" algn="tl">
                    <a:srgbClr val="000000">
                      <a:alpha val="43137"/>
                    </a:srgbClr>
                  </a:outerShdw>
                </a:effectLst>
              </a:rPr>
              <a:t> город Иерусалим, новый, сходящий от Бога с неба, приготовленный как невеста, </a:t>
            </a:r>
            <a:r>
              <a:rPr lang="ru-RU" sz="3200" b="1" i="1" u="sng" dirty="0" smtClean="0">
                <a:effectLst>
                  <a:outerShdw blurRad="38100" dist="38100" dir="2700000" algn="tl">
                    <a:srgbClr val="000000">
                      <a:alpha val="43137"/>
                    </a:srgbClr>
                  </a:outerShdw>
                </a:effectLst>
              </a:rPr>
              <a:t>украшенная</a:t>
            </a:r>
            <a:r>
              <a:rPr lang="ru-RU" sz="3200" b="1" dirty="0" smtClean="0">
                <a:effectLst>
                  <a:outerShdw blurRad="38100" dist="38100" dir="2700000" algn="tl">
                    <a:srgbClr val="000000">
                      <a:alpha val="43137"/>
                    </a:srgbClr>
                  </a:outerShdw>
                </a:effectLst>
              </a:rPr>
              <a:t> </a:t>
            </a:r>
            <a:r>
              <a:rPr lang="ru-RU" sz="3200" b="1" i="1" u="sng" dirty="0" smtClean="0">
                <a:effectLst>
                  <a:outerShdw blurRad="38100" dist="38100" dir="2700000" algn="tl">
                    <a:srgbClr val="000000">
                      <a:alpha val="43137"/>
                    </a:srgbClr>
                  </a:outerShdw>
                </a:effectLst>
              </a:rPr>
              <a:t>для мужа своего.</a:t>
            </a:r>
          </a:p>
          <a:p>
            <a:r>
              <a:rPr lang="ru-RU" sz="3200" b="1" dirty="0" smtClean="0">
                <a:effectLst>
                  <a:outerShdw blurRad="38100" dist="38100" dir="2700000" algn="tl">
                    <a:srgbClr val="000000">
                      <a:alpha val="43137"/>
                    </a:srgbClr>
                  </a:outerShdw>
                </a:effectLst>
              </a:rPr>
              <a:t>(Откр.21:2)</a:t>
            </a:r>
            <a:endParaRPr lang="ru-RU" sz="3200" b="1" dirty="0">
              <a:effectLst>
                <a:outerShdw blurRad="38100" dist="38100" dir="2700000" algn="tl">
                  <a:srgbClr val="000000">
                    <a:alpha val="43137"/>
                  </a:srgbClr>
                </a:outerShdw>
              </a:effectLst>
            </a:endParaRPr>
          </a:p>
        </p:txBody>
      </p:sp>
      <p:pic>
        <p:nvPicPr>
          <p:cNvPr id="7" name="Содержимое 6" descr="невеста.jpeg"/>
          <p:cNvPicPr>
            <a:picLocks noGrp="1" noChangeAspect="1"/>
          </p:cNvPicPr>
          <p:nvPr>
            <p:ph idx="1"/>
          </p:nvPr>
        </p:nvPicPr>
        <p:blipFill>
          <a:blip r:embed="rId2"/>
          <a:stretch>
            <a:fillRect/>
          </a:stretch>
        </p:blipFill>
        <p:spPr>
          <a:xfrm>
            <a:off x="3786182" y="1285860"/>
            <a:ext cx="5072098" cy="5214974"/>
          </a:xfrm>
        </p:spPr>
      </p:pic>
    </p:spTree>
  </p:cSld>
  <p:clrMapOvr>
    <a:masterClrMapping/>
  </p:clrMapOvr>
  <p:transition spd="slow">
    <p:zoom/>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857884" y="571480"/>
            <a:ext cx="2786082" cy="863620"/>
          </a:xfrm>
        </p:spPr>
        <p:txBody>
          <a:bodyPr/>
          <a:lstStyle/>
          <a:p>
            <a:endParaRPr lang="ru-RU" dirty="0"/>
          </a:p>
        </p:txBody>
      </p:sp>
      <p:pic>
        <p:nvPicPr>
          <p:cNvPr id="5" name="Содержимое 4" descr="1590.jpg"/>
          <p:cNvPicPr>
            <a:picLocks noGrp="1" noChangeAspect="1"/>
          </p:cNvPicPr>
          <p:nvPr>
            <p:ph idx="1"/>
          </p:nvPr>
        </p:nvPicPr>
        <p:blipFill>
          <a:blip r:embed="rId2"/>
          <a:stretch>
            <a:fillRect/>
          </a:stretch>
        </p:blipFill>
        <p:spPr>
          <a:xfrm>
            <a:off x="4929188" y="389732"/>
            <a:ext cx="4214812" cy="5619749"/>
          </a:xfrm>
        </p:spPr>
      </p:pic>
      <p:sp>
        <p:nvSpPr>
          <p:cNvPr id="4" name="Текст 3"/>
          <p:cNvSpPr>
            <a:spLocks noGrp="1"/>
          </p:cNvSpPr>
          <p:nvPr>
            <p:ph type="body" sz="half" idx="2"/>
          </p:nvPr>
        </p:nvSpPr>
        <p:spPr>
          <a:xfrm>
            <a:off x="0" y="0"/>
            <a:ext cx="5000628" cy="6858000"/>
          </a:xfrm>
        </p:spPr>
        <p:txBody>
          <a:bodyPr>
            <a:normAutofit fontScale="92500"/>
          </a:bodyPr>
          <a:lstStyle/>
          <a:p>
            <a:r>
              <a:rPr lang="ru-RU" sz="2400" b="1" dirty="0" smtClean="0">
                <a:effectLst>
                  <a:outerShdw blurRad="38100" dist="38100" dir="2700000" algn="tl">
                    <a:srgbClr val="000000">
                      <a:alpha val="43137"/>
                    </a:srgbClr>
                  </a:outerShdw>
                </a:effectLst>
              </a:rPr>
              <a:t>Мой долг состоял не в том, чтобы навязывать свою волю моим сестрам. Когда я открыла им то, что мне было показано, я оставила их наедине с их совестью. Реформа всегда сопровождается жертвами. Она требует, чтобы любовь к легкой жизни, корыстные интересы и тщеславие подчинились принципам правды и добра. Всякий, кто имеет мужество что-то изменить в своей жизни, неизбежно столкнется с препятствиями. Ему будет противостоять консерватизм тех, кто из-за своего бизнеса или ради удовольствия соприкасается с почитателями моды и боится потерять их расположение в случае изменения своего внешнего вида.(С.Ц. т.4 с.636)</a:t>
            </a:r>
          </a:p>
          <a:p>
            <a:endParaRPr lang="ru-RU" sz="2400" dirty="0"/>
          </a:p>
        </p:txBody>
      </p:sp>
    </p:spTree>
  </p:cSld>
  <p:clrMapOvr>
    <a:masterClrMapping/>
  </p:clrMapOvr>
  <p:transition spd="slow">
    <p:push dir="u"/>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928670"/>
            <a:ext cx="3008313" cy="506430"/>
          </a:xfrm>
        </p:spPr>
        <p:txBody>
          <a:bodyPr/>
          <a:lstStyle/>
          <a:p>
            <a:endParaRPr lang="ru-RU" dirty="0"/>
          </a:p>
        </p:txBody>
      </p:sp>
      <p:pic>
        <p:nvPicPr>
          <p:cNvPr id="5" name="Содержимое 4" descr="9adf4534b7bc75a6462c2924aa24db9f.jpg"/>
          <p:cNvPicPr>
            <a:picLocks noGrp="1" noChangeAspect="1"/>
          </p:cNvPicPr>
          <p:nvPr>
            <p:ph idx="1"/>
          </p:nvPr>
        </p:nvPicPr>
        <p:blipFill>
          <a:blip r:embed="rId2"/>
          <a:stretch>
            <a:fillRect/>
          </a:stretch>
        </p:blipFill>
        <p:spPr>
          <a:xfrm>
            <a:off x="357158" y="285729"/>
            <a:ext cx="4429156" cy="6000792"/>
          </a:xfrm>
        </p:spPr>
      </p:pic>
      <p:sp>
        <p:nvSpPr>
          <p:cNvPr id="4" name="Текст 3"/>
          <p:cNvSpPr>
            <a:spLocks noGrp="1"/>
          </p:cNvSpPr>
          <p:nvPr>
            <p:ph type="body" sz="half" idx="2"/>
          </p:nvPr>
        </p:nvSpPr>
        <p:spPr>
          <a:xfrm>
            <a:off x="5214942" y="285728"/>
            <a:ext cx="3643338" cy="6143668"/>
          </a:xfrm>
          <a:solidFill>
            <a:schemeClr val="tx1"/>
          </a:solidFill>
        </p:spPr>
        <p:txBody>
          <a:bodyPr>
            <a:normAutofit/>
          </a:bodyPr>
          <a:lstStyle/>
          <a:p>
            <a:r>
              <a:rPr lang="ru-RU" sz="3200" b="1" dirty="0" smtClean="0">
                <a:solidFill>
                  <a:srgbClr val="002060"/>
                </a:solidFill>
              </a:rPr>
              <a:t> Богу было угодно, чтобы реформа одежды стала в сердцах наших сестер преградой, защищающей их от модных веяний этого мира и не допускающей их отчуждения от Господа.(С.Ц. т.4 с.639)</a:t>
            </a:r>
          </a:p>
          <a:p>
            <a:endParaRPr lang="ru-RU" sz="2000" dirty="0">
              <a:solidFill>
                <a:srgbClr val="002060"/>
              </a:solidFill>
            </a:endParaRPr>
          </a:p>
        </p:txBody>
      </p:sp>
    </p:spTree>
  </p:cSld>
  <p:clrMapOvr>
    <a:masterClrMapping/>
  </p:clrMapOvr>
  <p:transition spd="slow">
    <p:push/>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857752" y="714356"/>
            <a:ext cx="2143140" cy="720744"/>
          </a:xfrm>
        </p:spPr>
        <p:txBody>
          <a:bodyPr/>
          <a:lstStyle/>
          <a:p>
            <a:endParaRPr lang="ru-RU" dirty="0"/>
          </a:p>
        </p:txBody>
      </p:sp>
      <p:pic>
        <p:nvPicPr>
          <p:cNvPr id="5" name="Содержимое 4" descr="061de07fe84d7d3cf83db86e10164689.jpg"/>
          <p:cNvPicPr>
            <a:picLocks noGrp="1" noChangeAspect="1"/>
          </p:cNvPicPr>
          <p:nvPr>
            <p:ph idx="1"/>
          </p:nvPr>
        </p:nvPicPr>
        <p:blipFill>
          <a:blip r:embed="rId2"/>
          <a:stretch>
            <a:fillRect/>
          </a:stretch>
        </p:blipFill>
        <p:spPr>
          <a:xfrm>
            <a:off x="4000496" y="500042"/>
            <a:ext cx="4429156" cy="5786478"/>
          </a:xfrm>
        </p:spPr>
      </p:pic>
      <p:sp>
        <p:nvSpPr>
          <p:cNvPr id="4" name="Текст 3"/>
          <p:cNvSpPr>
            <a:spLocks noGrp="1"/>
          </p:cNvSpPr>
          <p:nvPr>
            <p:ph type="body" sz="half" idx="2"/>
          </p:nvPr>
        </p:nvSpPr>
        <p:spPr>
          <a:xfrm>
            <a:off x="285720" y="500042"/>
            <a:ext cx="3179793" cy="5786478"/>
          </a:xfrm>
          <a:solidFill>
            <a:schemeClr val="tx1"/>
          </a:solidFill>
        </p:spPr>
        <p:txBody>
          <a:bodyPr>
            <a:normAutofit fontScale="92500" lnSpcReduction="10000"/>
          </a:bodyPr>
          <a:lstStyle/>
          <a:p>
            <a:r>
              <a:rPr lang="ru-RU" sz="3600" b="1" dirty="0" smtClean="0">
                <a:solidFill>
                  <a:srgbClr val="002060"/>
                </a:solidFill>
              </a:rPr>
              <a:t>Костюм должен быть достаточно облегающим, чтобы показать, что вы женщина, и достаточно свободным, чтобы показать, что вы леди. (</a:t>
            </a:r>
            <a:r>
              <a:rPr lang="ru-RU" sz="3600" b="1" dirty="0" err="1" smtClean="0">
                <a:solidFill>
                  <a:srgbClr val="002060"/>
                </a:solidFill>
              </a:rPr>
              <a:t>Эдит</a:t>
            </a:r>
            <a:r>
              <a:rPr lang="ru-RU" sz="3600" b="1" dirty="0" smtClean="0">
                <a:solidFill>
                  <a:srgbClr val="002060"/>
                </a:solidFill>
              </a:rPr>
              <a:t> </a:t>
            </a:r>
            <a:r>
              <a:rPr lang="ru-RU" sz="3600" b="1" dirty="0" err="1" smtClean="0">
                <a:solidFill>
                  <a:srgbClr val="002060"/>
                </a:solidFill>
              </a:rPr>
              <a:t>Хед</a:t>
            </a:r>
            <a:r>
              <a:rPr lang="ru-RU" sz="3600" b="1" dirty="0" smtClean="0">
                <a:solidFill>
                  <a:srgbClr val="002060"/>
                </a:solidFill>
              </a:rPr>
              <a:t>)</a:t>
            </a:r>
          </a:p>
          <a:p>
            <a:endParaRPr lang="ru-RU" sz="2400" dirty="0"/>
          </a:p>
        </p:txBody>
      </p:sp>
    </p:spTree>
  </p:cSld>
  <p:clrMapOvr>
    <a:masterClrMapping/>
  </p:clrMapOvr>
  <p:transition spd="slow">
    <p:push dir="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857752" y="928670"/>
            <a:ext cx="3357586" cy="506430"/>
          </a:xfrm>
        </p:spPr>
        <p:txBody>
          <a:bodyPr/>
          <a:lstStyle/>
          <a:p>
            <a:endParaRPr lang="ru-RU" dirty="0"/>
          </a:p>
        </p:txBody>
      </p:sp>
      <p:sp>
        <p:nvSpPr>
          <p:cNvPr id="4" name="Текст 3"/>
          <p:cNvSpPr>
            <a:spLocks noGrp="1"/>
          </p:cNvSpPr>
          <p:nvPr>
            <p:ph type="body" sz="half" idx="2"/>
          </p:nvPr>
        </p:nvSpPr>
        <p:spPr>
          <a:xfrm>
            <a:off x="0" y="0"/>
            <a:ext cx="3465513" cy="6858000"/>
          </a:xfrm>
        </p:spPr>
        <p:txBody>
          <a:bodyPr>
            <a:normAutofit/>
          </a:bodyPr>
          <a:lstStyle/>
          <a:p>
            <a:r>
              <a:rPr lang="ru-RU" sz="2400" dirty="0" smtClean="0"/>
              <a:t> </a:t>
            </a:r>
            <a:r>
              <a:rPr lang="ru-RU" sz="2800" b="1" dirty="0" smtClean="0"/>
              <a:t>Бог испытывает Свой народ. Он допустил, чтобы свидетельство об одежде было безгласным, а наши сестры следовали собственным наклонностям и тем самым обнаруживали гордыню, которой наполнены их сердца. </a:t>
            </a:r>
          </a:p>
          <a:p>
            <a:r>
              <a:rPr lang="ru-RU" sz="2800" b="1" dirty="0" smtClean="0"/>
              <a:t>(С.Ц. т.4 с.640)</a:t>
            </a:r>
            <a:endParaRPr lang="ru-RU" sz="2800" b="1" dirty="0"/>
          </a:p>
        </p:txBody>
      </p:sp>
      <p:pic>
        <p:nvPicPr>
          <p:cNvPr id="7" name="Содержимое 6" descr="стыд.jpeg"/>
          <p:cNvPicPr>
            <a:picLocks noGrp="1" noChangeAspect="1"/>
          </p:cNvPicPr>
          <p:nvPr>
            <p:ph idx="1"/>
          </p:nvPr>
        </p:nvPicPr>
        <p:blipFill>
          <a:blip r:embed="rId2"/>
          <a:stretch>
            <a:fillRect/>
          </a:stretch>
        </p:blipFill>
        <p:spPr>
          <a:xfrm>
            <a:off x="3643306" y="285728"/>
            <a:ext cx="5072098" cy="6357982"/>
          </a:xfrm>
        </p:spPr>
      </p:pic>
    </p:spTree>
  </p:cSld>
  <p:clrMapOvr>
    <a:masterClrMapping/>
  </p:clrMapOvr>
  <p:transition spd="slow">
    <p:comb dir="vert"/>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286380" y="4857760"/>
            <a:ext cx="2786082" cy="714380"/>
          </a:xfrm>
        </p:spPr>
        <p:txBody>
          <a:bodyPr/>
          <a:lstStyle/>
          <a:p>
            <a:endParaRPr lang="ru-RU" dirty="0"/>
          </a:p>
        </p:txBody>
      </p:sp>
      <p:pic>
        <p:nvPicPr>
          <p:cNvPr id="5" name="Содержимое 4" descr="_1354153400_06.jpeg"/>
          <p:cNvPicPr>
            <a:picLocks noGrp="1" noChangeAspect="1"/>
          </p:cNvPicPr>
          <p:nvPr>
            <p:ph idx="1"/>
          </p:nvPr>
        </p:nvPicPr>
        <p:blipFill>
          <a:blip r:embed="rId2"/>
          <a:stretch>
            <a:fillRect/>
          </a:stretch>
        </p:blipFill>
        <p:spPr>
          <a:xfrm>
            <a:off x="4643438" y="4214818"/>
            <a:ext cx="3643338" cy="2643182"/>
          </a:xfrm>
        </p:spPr>
      </p:pic>
      <p:sp>
        <p:nvSpPr>
          <p:cNvPr id="4" name="Текст 3"/>
          <p:cNvSpPr>
            <a:spLocks noGrp="1"/>
          </p:cNvSpPr>
          <p:nvPr>
            <p:ph type="body" sz="half" idx="2"/>
          </p:nvPr>
        </p:nvSpPr>
        <p:spPr>
          <a:xfrm>
            <a:off x="0" y="0"/>
            <a:ext cx="9144000" cy="4786322"/>
          </a:xfrm>
        </p:spPr>
        <p:txBody>
          <a:bodyPr>
            <a:noAutofit/>
          </a:bodyPr>
          <a:lstStyle/>
          <a:p>
            <a:r>
              <a:rPr lang="ru-RU" sz="2400" b="1" dirty="0" smtClean="0">
                <a:effectLst>
                  <a:outerShdw blurRad="38100" dist="38100" dir="2700000" algn="tl">
                    <a:srgbClr val="000000">
                      <a:alpha val="43137"/>
                    </a:srgbClr>
                  </a:outerShdw>
                </a:effectLst>
              </a:rPr>
              <a:t>Почему бы всем, заявляющим о своей любви к Иисусу, не убегать от этих прихотей, губящих душу? Мир сходит с ума от моды, различного рода шоу и удовольствий. Распущенность неуклонно усиливается и приобретает угрожающие размеры. Почему бы христианам не остаться верными своему призванию?!..</a:t>
            </a:r>
          </a:p>
          <a:p>
            <a:r>
              <a:rPr lang="ru-RU" sz="2400" b="1" dirty="0" smtClean="0">
                <a:effectLst>
                  <a:outerShdw blurRad="38100" dist="38100" dir="2700000" algn="tl">
                    <a:srgbClr val="000000">
                      <a:alpha val="43137"/>
                    </a:srgbClr>
                  </a:outerShdw>
                </a:effectLst>
              </a:rPr>
              <a:t>   Христос стыдится тех, кто лишь на словах являются Его последователями. В чем мы хоть немного напоминаем Его? В чем наша одежда соответствует требованиям Библии?...</a:t>
            </a:r>
          </a:p>
          <a:p>
            <a:r>
              <a:rPr lang="ru-RU" sz="2400" b="1" dirty="0" smtClean="0">
                <a:effectLst>
                  <a:outerShdw blurRad="38100" dist="38100" dir="2700000" algn="tl">
                    <a:srgbClr val="000000">
                      <a:alpha val="43137"/>
                    </a:srgbClr>
                  </a:outerShdw>
                </a:effectLst>
              </a:rPr>
              <a:t> Почти повсеместное распространение светскости и гордости не может служить оправданием для христианина, поступающего, как все. Бог сказал: "Не следуй за большинством на зло»(Исх.23:2).(С.Ц. т.4 с.647)</a:t>
            </a:r>
            <a:endParaRPr lang="ru-RU" sz="2400" b="1" dirty="0">
              <a:effectLst>
                <a:outerShdw blurRad="38100" dist="38100" dir="2700000" algn="tl">
                  <a:srgbClr val="000000">
                    <a:alpha val="43137"/>
                  </a:srgbClr>
                </a:outerShdw>
              </a:effectLst>
            </a:endParaRPr>
          </a:p>
        </p:txBody>
      </p:sp>
    </p:spTree>
  </p:cSld>
  <p:clrMapOvr>
    <a:masterClrMapping/>
  </p:clrMapOvr>
  <p:transition spd="slow">
    <p:wheel spokes="8"/>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72132" y="273050"/>
            <a:ext cx="1357322" cy="1162050"/>
          </a:xfrm>
        </p:spPr>
        <p:txBody>
          <a:bodyPr/>
          <a:lstStyle/>
          <a:p>
            <a:endParaRPr lang="ru-RU" dirty="0"/>
          </a:p>
        </p:txBody>
      </p:sp>
      <p:pic>
        <p:nvPicPr>
          <p:cNvPr id="5" name="Содержимое 4" descr="wall2sm.jpg"/>
          <p:cNvPicPr>
            <a:picLocks noGrp="1" noChangeAspect="1"/>
          </p:cNvPicPr>
          <p:nvPr>
            <p:ph idx="1"/>
          </p:nvPr>
        </p:nvPicPr>
        <p:blipFill>
          <a:blip r:embed="rId2"/>
          <a:stretch>
            <a:fillRect/>
          </a:stretch>
        </p:blipFill>
        <p:spPr>
          <a:xfrm>
            <a:off x="4714876" y="0"/>
            <a:ext cx="4429124" cy="6858001"/>
          </a:xfrm>
        </p:spPr>
      </p:pic>
      <p:sp>
        <p:nvSpPr>
          <p:cNvPr id="4" name="Текст 3"/>
          <p:cNvSpPr>
            <a:spLocks noGrp="1"/>
          </p:cNvSpPr>
          <p:nvPr>
            <p:ph type="body" sz="half" idx="2"/>
          </p:nvPr>
        </p:nvSpPr>
        <p:spPr>
          <a:xfrm>
            <a:off x="0" y="0"/>
            <a:ext cx="4643438" cy="6857999"/>
          </a:xfrm>
        </p:spPr>
        <p:txBody>
          <a:bodyPr>
            <a:normAutofit/>
          </a:bodyPr>
          <a:lstStyle/>
          <a:p>
            <a:r>
              <a:rPr lang="ru-RU" sz="3200" b="1" dirty="0" smtClean="0">
                <a:effectLst>
                  <a:outerShdw blurRad="38100" dist="38100" dir="2700000" algn="tl">
                    <a:srgbClr val="000000">
                      <a:alpha val="43137"/>
                    </a:srgbClr>
                  </a:outerShdw>
                </a:effectLst>
              </a:rPr>
              <a:t>Истинными последователями Иисуса считаются только те, кто отвергает себя и живет трезвой, целомудренной, смиренной и святой жизнью. Таковые не могут наслаждаться обществом любителей мира.(С.Ц. т4 с.633)</a:t>
            </a:r>
            <a:endParaRPr lang="ru-RU" sz="3200" b="1" dirty="0">
              <a:effectLst>
                <a:outerShdw blurRad="38100" dist="38100" dir="2700000" algn="tl">
                  <a:srgbClr val="000000">
                    <a:alpha val="43137"/>
                  </a:srgbClr>
                </a:outerShdw>
              </a:effectLst>
            </a:endParaRPr>
          </a:p>
        </p:txBody>
      </p:sp>
    </p:spTree>
  </p:cSld>
  <p:clrMapOvr>
    <a:masterClrMapping/>
  </p:clrMapOvr>
  <p:transition spd="slow">
    <p:wheel spokes="3"/>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857884" y="0"/>
            <a:ext cx="3286116" cy="3214686"/>
          </a:xfrm>
        </p:spPr>
        <p:txBody>
          <a:bodyPr>
            <a:normAutofit/>
          </a:bodyPr>
          <a:lstStyle/>
          <a:p>
            <a:r>
              <a:rPr lang="ru-RU" sz="6000" dirty="0" smtClean="0">
                <a:solidFill>
                  <a:srgbClr val="FF0000"/>
                </a:solidFill>
              </a:rPr>
              <a:t>На краю </a:t>
            </a:r>
            <a:r>
              <a:rPr lang="ru-RU" sz="6000" dirty="0" err="1" smtClean="0">
                <a:solidFill>
                  <a:srgbClr val="FF0000"/>
                </a:solidFill>
              </a:rPr>
              <a:t>пропости</a:t>
            </a:r>
            <a:endParaRPr lang="ru-RU" sz="6000" dirty="0">
              <a:solidFill>
                <a:srgbClr val="FF0000"/>
              </a:solidFill>
            </a:endParaRPr>
          </a:p>
        </p:txBody>
      </p:sp>
      <p:pic>
        <p:nvPicPr>
          <p:cNvPr id="5" name="Рисунок 4" descr="на краю пропости.jpeg"/>
          <p:cNvPicPr>
            <a:picLocks noGrp="1" noChangeAspect="1"/>
          </p:cNvPicPr>
          <p:nvPr>
            <p:ph type="pic" idx="1"/>
          </p:nvPr>
        </p:nvPicPr>
        <p:blipFill>
          <a:blip r:embed="rId2"/>
          <a:srcRect l="64" r="64"/>
          <a:stretch>
            <a:fillRect/>
          </a:stretch>
        </p:blipFill>
        <p:spPr>
          <a:xfrm>
            <a:off x="0" y="1"/>
            <a:ext cx="5857884" cy="4071942"/>
          </a:xfrm>
        </p:spPr>
      </p:pic>
      <p:sp>
        <p:nvSpPr>
          <p:cNvPr id="4" name="Текст 3"/>
          <p:cNvSpPr>
            <a:spLocks noGrp="1"/>
          </p:cNvSpPr>
          <p:nvPr>
            <p:ph type="body" sz="half" idx="2"/>
          </p:nvPr>
        </p:nvSpPr>
        <p:spPr>
          <a:xfrm>
            <a:off x="0" y="4071942"/>
            <a:ext cx="9144000" cy="2786058"/>
          </a:xfrm>
        </p:spPr>
        <p:txBody>
          <a:bodyPr>
            <a:normAutofit/>
          </a:bodyPr>
          <a:lstStyle/>
          <a:p>
            <a:r>
              <a:rPr lang="ru-RU" sz="2200" b="1" dirty="0" smtClean="0">
                <a:effectLst>
                  <a:outerShdw blurRad="38100" dist="38100" dir="2700000" algn="tl">
                    <a:srgbClr val="000000">
                      <a:alpha val="43137"/>
                    </a:srgbClr>
                  </a:outerShdw>
                </a:effectLst>
              </a:rPr>
              <a:t>Мои дорогие сестры, впредь не шутите со своими душами и с Богом. Мне было показано, что главная причина вашего отступничества - любовь к одежде…</a:t>
            </a:r>
          </a:p>
          <a:p>
            <a:r>
              <a:rPr lang="ru-RU" sz="2200" b="1" dirty="0" smtClean="0">
                <a:effectLst>
                  <a:outerShdw blurRad="38100" dist="38100" dir="2700000" algn="tl">
                    <a:srgbClr val="000000">
                      <a:alpha val="43137"/>
                    </a:srgbClr>
                  </a:outerShdw>
                </a:effectLst>
              </a:rPr>
              <a:t> Да не ожесточает ваши сердца обманчивость этого греха</a:t>
            </a:r>
            <a:r>
              <a:rPr lang="ru-RU" sz="2200" b="1" dirty="0" smtClean="0">
                <a:solidFill>
                  <a:srgbClr val="FFFF00"/>
                </a:solidFill>
                <a:effectLst>
                  <a:outerShdw blurRad="38100" dist="38100" dir="2700000" algn="tl">
                    <a:srgbClr val="000000">
                      <a:alpha val="43137"/>
                    </a:srgbClr>
                  </a:outerShdw>
                </a:effectLst>
              </a:rPr>
              <a:t>. Мода растлевает разум и разъедает духовность нашего народа.</a:t>
            </a:r>
            <a:r>
              <a:rPr lang="ru-RU" sz="2200" b="1" dirty="0" smtClean="0">
                <a:effectLst>
                  <a:outerShdw blurRad="38100" dist="38100" dir="2700000" algn="tl">
                    <a:srgbClr val="000000">
                      <a:alpha val="43137"/>
                    </a:srgbClr>
                  </a:outerShdw>
                </a:effectLst>
              </a:rPr>
              <a:t> Преданность моде проникает в церкви адвентистов седьмого дня и разделяет наш народ с Богом больше, чем любая другая сила.(С.Ц. т.4 с.648)</a:t>
            </a:r>
            <a:endParaRPr lang="ru-RU" sz="2200" b="1" dirty="0">
              <a:effectLst>
                <a:outerShdw blurRad="38100" dist="38100" dir="2700000" algn="tl">
                  <a:srgbClr val="000000">
                    <a:alpha val="43137"/>
                  </a:srgbClr>
                </a:outerShdw>
              </a:effectLst>
            </a:endParaRPr>
          </a:p>
        </p:txBody>
      </p:sp>
    </p:spTree>
  </p:cSld>
  <p:clrMapOvr>
    <a:masterClrMapping/>
  </p:clrMapOvr>
  <p:transition spd="slow">
    <p:cover dir="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14348" y="428605"/>
            <a:ext cx="7786742" cy="3071833"/>
          </a:xfrm>
        </p:spPr>
        <p:txBody>
          <a:bodyPr>
            <a:normAutofit/>
          </a:bodyPr>
          <a:lstStyle/>
          <a:p>
            <a:endParaRPr lang="ru-RU" dirty="0"/>
          </a:p>
        </p:txBody>
      </p:sp>
      <p:sp>
        <p:nvSpPr>
          <p:cNvPr id="3" name="Подзаголовок 2"/>
          <p:cNvSpPr>
            <a:spLocks noGrp="1"/>
          </p:cNvSpPr>
          <p:nvPr>
            <p:ph type="subTitle" idx="1"/>
          </p:nvPr>
        </p:nvSpPr>
        <p:spPr>
          <a:xfrm>
            <a:off x="0" y="0"/>
            <a:ext cx="9144000" cy="6858000"/>
          </a:xfrm>
          <a:blipFill>
            <a:blip r:embed="rId2"/>
            <a:tile tx="0" ty="0" sx="100000" sy="100000" flip="none" algn="tl"/>
          </a:blipFill>
        </p:spPr>
        <p:txBody>
          <a:bodyPr>
            <a:normAutofit fontScale="92500"/>
          </a:bodyPr>
          <a:lstStyle/>
          <a:p>
            <a:r>
              <a:rPr lang="ru-RU" b="1" dirty="0" smtClean="0">
                <a:solidFill>
                  <a:srgbClr val="CC0000"/>
                </a:solidFill>
              </a:rPr>
              <a:t>"Христианкам не следует привлекать к себе всеобщее внимание странной одеждой, отличающейся от одежды окружающих. Но если они, следуя своим убеждениям и долгу одеваться скромно и не в ущерб собственному здоровью, вдруг отстанут от моды, им не следует менять свою одежду только для того, чтобы походить на мирянок.</a:t>
            </a:r>
          </a:p>
          <a:p>
            <a:r>
              <a:rPr lang="ru-RU" b="1" dirty="0" smtClean="0">
                <a:solidFill>
                  <a:srgbClr val="CC0000"/>
                </a:solidFill>
              </a:rPr>
              <a:t> Христианам надо подражать Христу, и их одежда должна соответствовать Слову Божьему. Им следует избегать крайностей и смиренно идти прямым путем, не обращая внимания на похвалы или порицания людей. Надо всегда держаться правды, независимо от того, что скажут люди.</a:t>
            </a:r>
          </a:p>
          <a:p>
            <a:r>
              <a:rPr lang="ru-RU" dirty="0" smtClean="0">
                <a:solidFill>
                  <a:srgbClr val="CC0000"/>
                </a:solidFill>
              </a:rPr>
              <a:t> (С.Ц. т.1 стр.459)</a:t>
            </a:r>
          </a:p>
          <a:p>
            <a:endParaRPr lang="ru-RU" dirty="0"/>
          </a:p>
        </p:txBody>
      </p:sp>
    </p:spTree>
  </p:cSld>
  <p:clrMapOvr>
    <a:masterClrMapping/>
  </p:clrMapOvr>
  <p:transition spd="slow">
    <p:newsflash/>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143372" y="428604"/>
            <a:ext cx="5000628" cy="1857388"/>
          </a:xfrm>
          <a:blipFill>
            <a:blip r:embed="rId2"/>
            <a:tile tx="0" ty="0" sx="100000" sy="100000" flip="none" algn="tl"/>
          </a:blipFill>
        </p:spPr>
        <p:txBody>
          <a:bodyPr>
            <a:noAutofit/>
          </a:bodyPr>
          <a:lstStyle/>
          <a:p>
            <a:r>
              <a:rPr lang="ru-RU" sz="5400" dirty="0" smtClean="0">
                <a:latin typeface="Monotype Corsiva" pitchFamily="66" charset="0"/>
              </a:rPr>
              <a:t>Слова скорбящих и воздыхающих</a:t>
            </a:r>
            <a:endParaRPr lang="ru-RU" sz="5400" dirty="0">
              <a:latin typeface="Monotype Corsiva" pitchFamily="66" charset="0"/>
            </a:endParaRPr>
          </a:p>
        </p:txBody>
      </p:sp>
      <p:sp>
        <p:nvSpPr>
          <p:cNvPr id="4" name="Текст 3"/>
          <p:cNvSpPr>
            <a:spLocks noGrp="1"/>
          </p:cNvSpPr>
          <p:nvPr>
            <p:ph type="body" sz="half" idx="2"/>
          </p:nvPr>
        </p:nvSpPr>
        <p:spPr>
          <a:xfrm>
            <a:off x="0" y="2786058"/>
            <a:ext cx="9144000" cy="4071942"/>
          </a:xfrm>
        </p:spPr>
        <p:txBody>
          <a:bodyPr>
            <a:normAutofit/>
          </a:bodyPr>
          <a:lstStyle/>
          <a:p>
            <a:r>
              <a:rPr lang="ru-RU" sz="2400" b="1" dirty="0" smtClean="0">
                <a:effectLst>
                  <a:outerShdw blurRad="38100" dist="38100" dir="2700000" algn="tl">
                    <a:srgbClr val="000000">
                      <a:alpha val="43137"/>
                    </a:srgbClr>
                  </a:outerShdw>
                </a:effectLst>
              </a:rPr>
              <a:t>«Когда я вижу мою дорогую </a:t>
            </a:r>
            <a:r>
              <a:rPr lang="ru-RU" sz="2400" b="1" dirty="0" err="1" smtClean="0">
                <a:effectLst>
                  <a:outerShdw blurRad="38100" dist="38100" dir="2700000" algn="tl">
                    <a:srgbClr val="000000">
                      <a:alpha val="43137"/>
                    </a:srgbClr>
                  </a:outerShdw>
                </a:effectLst>
              </a:rPr>
              <a:t>адвентистскую</a:t>
            </a:r>
            <a:r>
              <a:rPr lang="ru-RU" sz="2400" b="1" dirty="0" smtClean="0">
                <a:effectLst>
                  <a:outerShdw blurRad="38100" dist="38100" dir="2700000" algn="tl">
                    <a:srgbClr val="000000">
                      <a:alpha val="43137"/>
                    </a:srgbClr>
                  </a:outerShdw>
                </a:effectLst>
              </a:rPr>
              <a:t> молодёжь, сидящую в прокуренных кафе и толпящуюся в театральных фойе, а их родителей прикованных по домам к телевизионному экрану и наслаждающихся очень рискованными телепередачами, когда я в церкви вижу нескромную одежду и украшения на шеях и пальцах наших дорогих сестёр, когда я слышу удары вавилонской музыки, несущейся из хора : как они одеваются, АСД в процентном отношении равняется тому же, что и в мире – называйте это как хотите, только прошу вас не говорите, что это прогресс…»  Пастор Джо </a:t>
            </a:r>
            <a:r>
              <a:rPr lang="ru-RU" sz="2400" b="1" dirty="0" err="1" smtClean="0">
                <a:effectLst>
                  <a:outerShdw blurRad="38100" dist="38100" dir="2700000" algn="tl">
                    <a:srgbClr val="000000">
                      <a:alpha val="43137"/>
                    </a:srgbClr>
                  </a:outerShdw>
                </a:effectLst>
              </a:rPr>
              <a:t>Круз</a:t>
            </a:r>
            <a:r>
              <a:rPr lang="ru-RU" sz="2400" b="1" dirty="0" smtClean="0">
                <a:effectLst>
                  <a:outerShdw blurRad="38100" dist="38100" dir="2700000" algn="tl">
                    <a:srgbClr val="000000">
                      <a:alpha val="43137"/>
                    </a:srgbClr>
                  </a:outerShdw>
                </a:effectLst>
              </a:rPr>
              <a:t>.</a:t>
            </a:r>
            <a:endParaRPr lang="ru-RU" sz="2400" b="1" dirty="0">
              <a:effectLst>
                <a:outerShdw blurRad="38100" dist="38100" dir="2700000" algn="tl">
                  <a:srgbClr val="000000">
                    <a:alpha val="43137"/>
                  </a:srgbClr>
                </a:outerShdw>
              </a:effectLst>
            </a:endParaRPr>
          </a:p>
        </p:txBody>
      </p:sp>
      <p:pic>
        <p:nvPicPr>
          <p:cNvPr id="3076" name="Picture 4" descr="C:\Users\ххх\Desktop\слайды для оформления\lwjas0058.jpg"/>
          <p:cNvPicPr>
            <a:picLocks noGrp="1" noChangeAspect="1" noChangeArrowheads="1"/>
          </p:cNvPicPr>
          <p:nvPr>
            <p:ph type="pic" idx="1"/>
          </p:nvPr>
        </p:nvPicPr>
        <p:blipFill>
          <a:blip r:embed="rId3" cstate="print"/>
          <a:srcRect t="7966" b="7966"/>
          <a:stretch>
            <a:fillRect/>
          </a:stretch>
        </p:blipFill>
        <p:spPr bwMode="auto">
          <a:xfrm>
            <a:off x="642910" y="1"/>
            <a:ext cx="3143272" cy="2857495"/>
          </a:xfrm>
          <a:prstGeom prst="rect">
            <a:avLst/>
          </a:prstGeom>
          <a:noFill/>
        </p:spPr>
      </p:pic>
    </p:spTree>
  </p:cSld>
  <p:clrMapOvr>
    <a:masterClrMapping/>
  </p:clrMapOvr>
  <p:transition spd="slow">
    <p:cover dir="d"/>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71670" y="2571744"/>
            <a:ext cx="4714908" cy="1500198"/>
          </a:xfrm>
        </p:spPr>
        <p:txBody>
          <a:bodyPr/>
          <a:lstStyle/>
          <a:p>
            <a:endParaRPr lang="ru-RU" dirty="0"/>
          </a:p>
        </p:txBody>
      </p:sp>
      <p:sp>
        <p:nvSpPr>
          <p:cNvPr id="4" name="Текст 3"/>
          <p:cNvSpPr>
            <a:spLocks noGrp="1"/>
          </p:cNvSpPr>
          <p:nvPr>
            <p:ph type="body" sz="half" idx="2"/>
          </p:nvPr>
        </p:nvSpPr>
        <p:spPr>
          <a:xfrm>
            <a:off x="0" y="4500570"/>
            <a:ext cx="9144000" cy="2357430"/>
          </a:xfrm>
          <a:solidFill>
            <a:schemeClr val="accent2">
              <a:lumMod val="40000"/>
              <a:lumOff val="60000"/>
            </a:schemeClr>
          </a:solidFill>
        </p:spPr>
        <p:txBody>
          <a:bodyPr>
            <a:normAutofit lnSpcReduction="10000"/>
          </a:bodyPr>
          <a:lstStyle/>
          <a:p>
            <a:r>
              <a:rPr lang="ru-RU" sz="3200" dirty="0" smtClean="0"/>
              <a:t> </a:t>
            </a:r>
            <a:r>
              <a:rPr lang="ru-RU" sz="3200" b="1" dirty="0" smtClean="0">
                <a:solidFill>
                  <a:srgbClr val="FF0000"/>
                </a:solidFill>
              </a:rPr>
              <a:t>И сказал ему Господь: пройди посреди города, посреди Иерусалима, и на челах людей скорбящих, </a:t>
            </a:r>
            <a:r>
              <a:rPr lang="ru-RU" sz="3200" b="1" u="sng" dirty="0" smtClean="0">
                <a:solidFill>
                  <a:srgbClr val="FF0000"/>
                </a:solidFill>
              </a:rPr>
              <a:t>воздыхающих о всех мерзостях</a:t>
            </a:r>
            <a:r>
              <a:rPr lang="ru-RU" sz="3200" b="1" dirty="0" smtClean="0">
                <a:solidFill>
                  <a:srgbClr val="FF0000"/>
                </a:solidFill>
              </a:rPr>
              <a:t>, совершающихся среди него, сделай знак. (Иез.9:4)</a:t>
            </a:r>
          </a:p>
          <a:p>
            <a:endParaRPr lang="ru-RU" sz="3200" dirty="0"/>
          </a:p>
        </p:txBody>
      </p:sp>
      <p:pic>
        <p:nvPicPr>
          <p:cNvPr id="7" name="Рисунок 6" descr="плач.jpeg"/>
          <p:cNvPicPr>
            <a:picLocks noGrp="1" noChangeAspect="1"/>
          </p:cNvPicPr>
          <p:nvPr>
            <p:ph type="pic" idx="1"/>
          </p:nvPr>
        </p:nvPicPr>
        <p:blipFill>
          <a:blip r:embed="rId2"/>
          <a:srcRect l="4751" r="4751"/>
          <a:stretch>
            <a:fillRect/>
          </a:stretch>
        </p:blipFill>
        <p:spPr>
          <a:xfrm>
            <a:off x="1792288" y="0"/>
            <a:ext cx="5486400" cy="4357693"/>
          </a:xfrm>
        </p:spPr>
      </p:pic>
    </p:spTree>
  </p:cSld>
  <p:clrMapOvr>
    <a:masterClrMapping/>
  </p:clrMapOvr>
  <p:transition spd="slow">
    <p:cover dir="u"/>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786314" y="0"/>
            <a:ext cx="4143404" cy="1357298"/>
          </a:xfrm>
          <a:solidFill>
            <a:schemeClr val="accent6">
              <a:lumMod val="50000"/>
            </a:schemeClr>
          </a:solidFill>
        </p:spPr>
        <p:txBody>
          <a:bodyPr>
            <a:noAutofit/>
          </a:bodyPr>
          <a:lstStyle/>
          <a:p>
            <a:r>
              <a:rPr lang="ru-RU" sz="4400" i="1" dirty="0" smtClean="0"/>
              <a:t>НО ВАС СНОВА НУЖНО УЧИТЬ…</a:t>
            </a:r>
            <a:endParaRPr lang="ru-RU" sz="4400" i="1" dirty="0"/>
          </a:p>
        </p:txBody>
      </p:sp>
      <p:pic>
        <p:nvPicPr>
          <p:cNvPr id="5" name="Содержимое 4" descr="класс.jpeg"/>
          <p:cNvPicPr>
            <a:picLocks noGrp="1" noChangeAspect="1"/>
          </p:cNvPicPr>
          <p:nvPr>
            <p:ph idx="1"/>
          </p:nvPr>
        </p:nvPicPr>
        <p:blipFill>
          <a:blip r:embed="rId2"/>
          <a:stretch>
            <a:fillRect/>
          </a:stretch>
        </p:blipFill>
        <p:spPr>
          <a:xfrm>
            <a:off x="4643438" y="1785926"/>
            <a:ext cx="4500561" cy="4500594"/>
          </a:xfrm>
        </p:spPr>
      </p:pic>
      <p:sp>
        <p:nvSpPr>
          <p:cNvPr id="4" name="Текст 3"/>
          <p:cNvSpPr>
            <a:spLocks noGrp="1"/>
          </p:cNvSpPr>
          <p:nvPr>
            <p:ph type="body" sz="half" idx="2"/>
          </p:nvPr>
        </p:nvSpPr>
        <p:spPr>
          <a:xfrm>
            <a:off x="0" y="0"/>
            <a:ext cx="4643437" cy="6858000"/>
          </a:xfrm>
          <a:blipFill>
            <a:blip r:embed="rId3"/>
            <a:tile tx="0" ty="0" sx="100000" sy="100000" flip="none" algn="tl"/>
          </a:blipFill>
        </p:spPr>
        <p:txBody>
          <a:bodyPr>
            <a:normAutofit lnSpcReduction="10000"/>
          </a:bodyPr>
          <a:lstStyle/>
          <a:p>
            <a:r>
              <a:rPr lang="ru-RU" sz="2800" dirty="0" smtClean="0"/>
              <a:t> </a:t>
            </a:r>
            <a:r>
              <a:rPr lang="ru-RU" sz="2800" b="1" dirty="0" smtClean="0"/>
              <a:t>Ибо, [судя] по времени, вам надлежало быть учителями; но вас снова нужно учить первым началам слова Божия, и для вас нужно молоко, а не твердая пища. Всякий, питаемый молоком, несведущ в слове правды, потому что он младенец;</a:t>
            </a:r>
          </a:p>
          <a:p>
            <a:r>
              <a:rPr lang="ru-RU" sz="2800" b="1" dirty="0" smtClean="0"/>
              <a:t> твердая же пища свойственна совершенным, </a:t>
            </a:r>
            <a:r>
              <a:rPr lang="ru-RU" sz="2800" b="1" u="sng" dirty="0" smtClean="0"/>
              <a:t>у которых чувства навыком приучены к различению добра и зла.</a:t>
            </a:r>
          </a:p>
          <a:p>
            <a:r>
              <a:rPr lang="ru-RU" sz="2800" b="1" dirty="0" smtClean="0"/>
              <a:t>(Евр.5:12-14)</a:t>
            </a:r>
            <a:endParaRPr lang="ru-RU" sz="2800" b="1" dirty="0"/>
          </a:p>
        </p:txBody>
      </p:sp>
    </p:spTree>
  </p:cSld>
  <p:clrMapOvr>
    <a:masterClrMapping/>
  </p:clrMapOvr>
  <p:transition spd="slow">
    <p:pull dir="rd"/>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2428868"/>
            <a:ext cx="5486400" cy="928694"/>
          </a:xfrm>
        </p:spPr>
        <p:txBody>
          <a:bodyPr/>
          <a:lstStyle/>
          <a:p>
            <a:endParaRPr lang="ru-RU" dirty="0"/>
          </a:p>
        </p:txBody>
      </p:sp>
      <p:pic>
        <p:nvPicPr>
          <p:cNvPr id="5" name="Рисунок 4" descr="не вижу и не слышу.jpeg"/>
          <p:cNvPicPr>
            <a:picLocks noGrp="1" noChangeAspect="1"/>
          </p:cNvPicPr>
          <p:nvPr>
            <p:ph type="pic" idx="1"/>
          </p:nvPr>
        </p:nvPicPr>
        <p:blipFill>
          <a:blip r:embed="rId2"/>
          <a:srcRect t="1736" b="1736"/>
          <a:stretch>
            <a:fillRect/>
          </a:stretch>
        </p:blipFill>
        <p:spPr>
          <a:xfrm>
            <a:off x="1792288" y="612775"/>
            <a:ext cx="5486400" cy="3530600"/>
          </a:xfrm>
        </p:spPr>
      </p:pic>
      <p:sp>
        <p:nvSpPr>
          <p:cNvPr id="4" name="Текст 3"/>
          <p:cNvSpPr>
            <a:spLocks noGrp="1"/>
          </p:cNvSpPr>
          <p:nvPr>
            <p:ph type="body" sz="half" idx="2"/>
          </p:nvPr>
        </p:nvSpPr>
        <p:spPr>
          <a:xfrm>
            <a:off x="0" y="4143380"/>
            <a:ext cx="9144000" cy="2714620"/>
          </a:xfrm>
        </p:spPr>
        <p:txBody>
          <a:bodyPr>
            <a:normAutofit fontScale="92500"/>
          </a:bodyPr>
          <a:lstStyle/>
          <a:p>
            <a:r>
              <a:rPr lang="ru-RU" sz="2400" dirty="0" smtClean="0"/>
              <a:t> </a:t>
            </a:r>
            <a:r>
              <a:rPr lang="ru-RU" sz="2800" b="1" dirty="0" smtClean="0">
                <a:effectLst>
                  <a:outerShdw blurRad="38100" dist="38100" dir="2700000" algn="tl">
                    <a:srgbClr val="000000">
                      <a:alpha val="43137"/>
                    </a:srgbClr>
                  </a:outerShdw>
                </a:effectLst>
              </a:rPr>
              <a:t>Если, несмотря на все предупреждения, призывы и мольбы, продолжается следование своей извращенной воле, это может быть расценено как доказательство того, </a:t>
            </a:r>
            <a:r>
              <a:rPr lang="ru-RU" sz="2800" b="1" u="sng" dirty="0" smtClean="0">
                <a:effectLst>
                  <a:outerShdw blurRad="38100" dist="38100" dir="2700000" algn="tl">
                    <a:srgbClr val="000000">
                      <a:alpha val="43137"/>
                    </a:srgbClr>
                  </a:outerShdw>
                </a:effectLst>
              </a:rPr>
              <a:t>что </a:t>
            </a:r>
            <a:r>
              <a:rPr lang="ru-RU" sz="2800" b="1" u="sng" dirty="0" err="1" smtClean="0">
                <a:effectLst>
                  <a:outerShdw blurRad="38100" dist="38100" dir="2700000" algn="tl">
                    <a:srgbClr val="000000">
                      <a:alpha val="43137"/>
                    </a:srgbClr>
                  </a:outerShdw>
                </a:effectLst>
              </a:rPr>
              <a:t>срдце</a:t>
            </a:r>
            <a:r>
              <a:rPr lang="ru-RU" sz="2800" b="1" u="sng" dirty="0" smtClean="0">
                <a:effectLst>
                  <a:outerShdw blurRad="38100" dist="38100" dir="2700000" algn="tl">
                    <a:srgbClr val="000000">
                      <a:alpha val="43137"/>
                    </a:srgbClr>
                  </a:outerShdw>
                </a:effectLst>
              </a:rPr>
              <a:t> ни в чем не уподобилось Христу.</a:t>
            </a:r>
            <a:r>
              <a:rPr lang="ru-RU" sz="2800" b="1" dirty="0" smtClean="0">
                <a:effectLst>
                  <a:outerShdw blurRad="38100" dist="38100" dir="2700000" algn="tl">
                    <a:srgbClr val="000000">
                      <a:alpha val="43137"/>
                    </a:srgbClr>
                  </a:outerShdw>
                </a:effectLst>
              </a:rPr>
              <a:t> Таковые служат и поклоняются только своему "я", и один мнимый христианин многих уведет от Бога. (С.Ц. т.4 с.648)</a:t>
            </a:r>
          </a:p>
          <a:p>
            <a:endParaRPr lang="ru-RU" sz="2400" dirty="0"/>
          </a:p>
        </p:txBody>
      </p:sp>
    </p:spTree>
  </p:cSld>
  <p:clrMapOvr>
    <a:masterClrMapping/>
  </p:clrMapOvr>
  <p:transition spd="slow">
    <p:dissolve/>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Текст 2"/>
          <p:cNvSpPr>
            <a:spLocks noGrp="1"/>
          </p:cNvSpPr>
          <p:nvPr>
            <p:ph type="body" idx="1"/>
          </p:nvPr>
        </p:nvSpPr>
        <p:spPr>
          <a:xfrm>
            <a:off x="0" y="1"/>
            <a:ext cx="9144000" cy="6572272"/>
          </a:xfrm>
          <a:blipFill>
            <a:blip r:embed="rId2"/>
            <a:tile tx="0" ty="0" sx="100000" sy="100000" flip="none" algn="tl"/>
          </a:blipFill>
        </p:spPr>
        <p:txBody>
          <a:bodyPr>
            <a:normAutofit lnSpcReduction="10000"/>
          </a:bodyPr>
          <a:lstStyle/>
          <a:p>
            <a:r>
              <a:rPr lang="ru-RU" sz="2400" b="1" dirty="0" smtClean="0">
                <a:solidFill>
                  <a:schemeClr val="bg1"/>
                </a:solidFill>
              </a:rPr>
              <a:t>Я бы посоветовала тем, кто шьет себе платье для работы, проявить вкус и опрятность. Платье должно красиво облегать фигуру и выглядеть прилично. Даже если это простое рабочее платье, оно все равно должно шиться по выкройке. Когда сестры выполняют работу по дому, они не должны выглядеть как пугала на огороде. Их мужьям и детям намного приятнее видеть их в приличной, хорошо сшитой одежде, не говоря уже о гостях или незнакомых людях. Некоторые жены думают, что не имеет значения, как они одеты во время работы, когда их видят только мужья и дети. В то же время они стараются выглядеть как можно наряднее перед теми людьми, кто вообще не имеет на них никаких прав. Разве любовь и уважение мужа не дороже высоких оценок незнакомцев или друзей? Счастье мужа и детей должно быть более свято для каждой жены и матери, чем счастье всех остальных людей. Сестрам-христианкам никогда не следует одеваться экстравагантно, но всегда надо носить опрятную, скромную и удобную одежду, соответствующую их работе".</a:t>
            </a:r>
          </a:p>
          <a:p>
            <a:r>
              <a:rPr lang="ru-RU" sz="2400" b="1" dirty="0" smtClean="0">
                <a:solidFill>
                  <a:schemeClr val="bg1"/>
                </a:solidFill>
              </a:rPr>
              <a:t>(С.Ц. т.1 с.465)</a:t>
            </a:r>
          </a:p>
          <a:p>
            <a:endParaRPr lang="ru-RU" dirty="0"/>
          </a:p>
        </p:txBody>
      </p:sp>
    </p:spTree>
  </p:cSld>
  <p:clrMapOvr>
    <a:masterClrMapping/>
  </p:clrMapOvr>
  <p:transition spd="slow">
    <p:newsflash/>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011222"/>
          </a:xfrm>
          <a:solidFill>
            <a:schemeClr val="accent5">
              <a:lumMod val="40000"/>
              <a:lumOff val="60000"/>
            </a:schemeClr>
          </a:solidFill>
        </p:spPr>
        <p:txBody>
          <a:bodyPr>
            <a:normAutofit fontScale="90000"/>
          </a:bodyPr>
          <a:lstStyle/>
          <a:p>
            <a:r>
              <a:rPr lang="ru-RU" b="1" dirty="0" smtClean="0">
                <a:solidFill>
                  <a:srgbClr val="002060"/>
                </a:solidFill>
                <a:latin typeface="Monotype Corsiva" pitchFamily="66" charset="0"/>
              </a:rPr>
              <a:t>В таком виде не стыдно и на работе и дома</a:t>
            </a:r>
            <a:endParaRPr lang="ru-RU" b="1" dirty="0">
              <a:solidFill>
                <a:srgbClr val="002060"/>
              </a:solidFill>
              <a:latin typeface="Monotype Corsiva" pitchFamily="66" charset="0"/>
            </a:endParaRPr>
          </a:p>
        </p:txBody>
      </p:sp>
      <p:pic>
        <p:nvPicPr>
          <p:cNvPr id="5" name="Содержимое 4" descr="8fa1f8852fce1894e1c0fdcbf8d5b67a.jpg"/>
          <p:cNvPicPr>
            <a:picLocks noGrp="1" noChangeAspect="1"/>
          </p:cNvPicPr>
          <p:nvPr>
            <p:ph sz="half" idx="1"/>
          </p:nvPr>
        </p:nvPicPr>
        <p:blipFill>
          <a:blip r:embed="rId2"/>
          <a:stretch>
            <a:fillRect/>
          </a:stretch>
        </p:blipFill>
        <p:spPr>
          <a:xfrm>
            <a:off x="285720" y="1428736"/>
            <a:ext cx="4214842" cy="5429263"/>
          </a:xfrm>
        </p:spPr>
      </p:pic>
      <p:pic>
        <p:nvPicPr>
          <p:cNvPr id="6" name="Содержимое 5" descr="exceptional-black.jpg"/>
          <p:cNvPicPr>
            <a:picLocks noGrp="1" noChangeAspect="1"/>
          </p:cNvPicPr>
          <p:nvPr>
            <p:ph sz="half" idx="2"/>
          </p:nvPr>
        </p:nvPicPr>
        <p:blipFill>
          <a:blip r:embed="rId3"/>
          <a:stretch>
            <a:fillRect/>
          </a:stretch>
        </p:blipFill>
        <p:spPr>
          <a:xfrm>
            <a:off x="4643438" y="1428736"/>
            <a:ext cx="4214842" cy="5429264"/>
          </a:xfrm>
        </p:spPr>
      </p:pic>
    </p:spTree>
  </p:cSld>
  <p:clrMapOvr>
    <a:masterClrMapping/>
  </p:clrMapOvr>
  <p:transition spd="slow">
    <p:strips dir="ru"/>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14348" y="2857496"/>
            <a:ext cx="7715304" cy="1143008"/>
          </a:xfrm>
        </p:spPr>
        <p:style>
          <a:lnRef idx="1">
            <a:schemeClr val="accent5"/>
          </a:lnRef>
          <a:fillRef idx="2">
            <a:schemeClr val="accent5"/>
          </a:fillRef>
          <a:effectRef idx="1">
            <a:schemeClr val="accent5"/>
          </a:effectRef>
          <a:fontRef idx="minor">
            <a:schemeClr val="dk1"/>
          </a:fontRef>
        </p:style>
        <p:txBody>
          <a:bodyPr>
            <a:noAutofit/>
          </a:bodyPr>
          <a:lstStyle/>
          <a:p>
            <a:r>
              <a:rPr lang="ru-RU" sz="7200" dirty="0" smtClean="0">
                <a:solidFill>
                  <a:srgbClr val="FF0000"/>
                </a:solidFill>
              </a:rPr>
              <a:t>ТАК ГОВОРИТ БОГ</a:t>
            </a:r>
            <a:endParaRPr lang="ru-RU" sz="7200" dirty="0">
              <a:solidFill>
                <a:srgbClr val="FF0000"/>
              </a:solidFill>
            </a:endParaRPr>
          </a:p>
        </p:txBody>
      </p:sp>
      <p:sp>
        <p:nvSpPr>
          <p:cNvPr id="4" name="Текст 3"/>
          <p:cNvSpPr>
            <a:spLocks noGrp="1"/>
          </p:cNvSpPr>
          <p:nvPr>
            <p:ph type="body" sz="half" idx="2"/>
          </p:nvPr>
        </p:nvSpPr>
        <p:spPr>
          <a:xfrm>
            <a:off x="0" y="4071942"/>
            <a:ext cx="9144000" cy="2786058"/>
          </a:xfrm>
          <a:blipFill>
            <a:blip r:embed="rId2"/>
            <a:tile tx="0" ty="0" sx="100000" sy="100000" flip="none" algn="tl"/>
          </a:blipFill>
        </p:spPr>
        <p:txBody>
          <a:bodyPr>
            <a:noAutofit/>
          </a:bodyPr>
          <a:lstStyle/>
          <a:p>
            <a:r>
              <a:rPr lang="ru-RU" sz="2800" b="1" dirty="0" smtClean="0"/>
              <a:t>… чтобы впредь дом </a:t>
            </a:r>
            <a:r>
              <a:rPr lang="ru-RU" sz="2800" b="1" dirty="0" err="1" smtClean="0"/>
              <a:t>Израилев</a:t>
            </a:r>
            <a:r>
              <a:rPr lang="ru-RU" sz="2800" b="1" dirty="0" smtClean="0"/>
              <a:t> не уклонялся от Меня и чтобы более не оскверняли себя всякими беззакониями своими, но чтобы были Моим народом, и Я был их Богом, говорит Господь Бог.</a:t>
            </a:r>
          </a:p>
          <a:p>
            <a:r>
              <a:rPr lang="ru-RU" sz="2800" b="1" dirty="0" smtClean="0"/>
              <a:t>(Иез.14:11)</a:t>
            </a:r>
            <a:endParaRPr lang="ru-RU" sz="2800" b="1" dirty="0"/>
          </a:p>
        </p:txBody>
      </p:sp>
      <p:pic>
        <p:nvPicPr>
          <p:cNvPr id="7" name="Рисунок 6" descr="w2eylMZ0qfI.jpg"/>
          <p:cNvPicPr>
            <a:picLocks noGrp="1" noChangeAspect="1"/>
          </p:cNvPicPr>
          <p:nvPr>
            <p:ph type="pic" idx="1"/>
          </p:nvPr>
        </p:nvPicPr>
        <p:blipFill>
          <a:blip r:embed="rId3"/>
          <a:srcRect t="16146" b="16146"/>
          <a:stretch>
            <a:fillRect/>
          </a:stretch>
        </p:blipFill>
        <p:spPr>
          <a:xfrm>
            <a:off x="1792288" y="0"/>
            <a:ext cx="5486400" cy="2786063"/>
          </a:xfrm>
        </p:spPr>
      </p:pic>
    </p:spTree>
  </p:cSld>
  <p:clrMapOvr>
    <a:masterClrMapping/>
  </p:clrMapOvr>
  <p:transition spd="slow">
    <p:circle/>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Текст 2"/>
          <p:cNvSpPr>
            <a:spLocks noGrp="1"/>
          </p:cNvSpPr>
          <p:nvPr>
            <p:ph type="body" idx="1"/>
          </p:nvPr>
        </p:nvSpPr>
        <p:spPr>
          <a:xfrm>
            <a:off x="0" y="0"/>
            <a:ext cx="9144000" cy="6858000"/>
          </a:xfrm>
          <a:blipFill>
            <a:blip r:embed="rId2"/>
            <a:tile tx="0" ty="0" sx="100000" sy="100000" flip="none" algn="tl"/>
          </a:blipFill>
        </p:spPr>
        <p:txBody>
          <a:bodyPr>
            <a:normAutofit/>
          </a:bodyPr>
          <a:lstStyle/>
          <a:p>
            <a:r>
              <a:rPr lang="ru-RU" sz="2800" b="1" dirty="0" smtClean="0">
                <a:solidFill>
                  <a:srgbClr val="FF0000"/>
                </a:solidFill>
              </a:rPr>
              <a:t>Христианская простота приносится в жертву желанию показать себя и блеснуть перед всеми. Мои сестры, как бы нам изменить все это? Как нам высвободиться из сатанинских пут и разбить оковы, которые держат нас в рабстве у моды? Как бы нам наверстать упущенные возможности? Есть только один способ: сделать Библию правилом нашей жизни. Всем нужно стремиться изо всех сил делать добро ближним, бодрствовать в молитве, поднять давно забытый и оставленный крест и прислушаться к предупреждениям и наставлениям Того, Кто сказал: </a:t>
            </a:r>
            <a:r>
              <a:rPr lang="ru-RU" sz="2800" b="1" u="sng" dirty="0" smtClean="0">
                <a:solidFill>
                  <a:srgbClr val="FF0000"/>
                </a:solidFill>
              </a:rPr>
              <a:t>"Если кто хочет идти за Мною, </a:t>
            </a:r>
            <a:r>
              <a:rPr lang="ru-RU" sz="2800" b="1" u="sng" dirty="0" err="1" smtClean="0">
                <a:solidFill>
                  <a:srgbClr val="FF0000"/>
                </a:solidFill>
              </a:rPr>
              <a:t>отвергнись</a:t>
            </a:r>
            <a:r>
              <a:rPr lang="ru-RU" sz="2800" b="1" u="sng" dirty="0" smtClean="0">
                <a:solidFill>
                  <a:srgbClr val="FF0000"/>
                </a:solidFill>
              </a:rPr>
              <a:t> себя, и возьми крест свой, и следуй за Мною" (</a:t>
            </a:r>
            <a:r>
              <a:rPr lang="ru-RU" sz="2800" b="1" u="sng" dirty="0" err="1" smtClean="0">
                <a:solidFill>
                  <a:srgbClr val="FF0000"/>
                </a:solidFill>
              </a:rPr>
              <a:t>Мф</a:t>
            </a:r>
            <a:r>
              <a:rPr lang="ru-RU" sz="2800" b="1" u="sng" dirty="0" smtClean="0">
                <a:solidFill>
                  <a:srgbClr val="FF0000"/>
                </a:solidFill>
              </a:rPr>
              <a:t>. 16:24).  </a:t>
            </a:r>
            <a:r>
              <a:rPr lang="ru-RU" sz="2800" b="1" dirty="0" smtClean="0">
                <a:solidFill>
                  <a:srgbClr val="FF0000"/>
                </a:solidFill>
              </a:rPr>
              <a:t>(С.Ц. т.4 с.631)</a:t>
            </a:r>
          </a:p>
          <a:p>
            <a:endParaRPr lang="ru-RU" sz="2400" dirty="0"/>
          </a:p>
        </p:txBody>
      </p:sp>
    </p:spTree>
  </p:cSld>
  <p:clrMapOvr>
    <a:masterClrMapping/>
  </p:clrMapOvr>
  <p:transition spd="slow">
    <p:plus/>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5" name="Содержимое 4" descr="698593811.jpg"/>
          <p:cNvPicPr>
            <a:picLocks noGrp="1" noChangeAspect="1"/>
          </p:cNvPicPr>
          <p:nvPr>
            <p:ph idx="1"/>
          </p:nvPr>
        </p:nvPicPr>
        <p:blipFill>
          <a:blip r:embed="rId2"/>
          <a:stretch>
            <a:fillRect/>
          </a:stretch>
        </p:blipFill>
        <p:spPr>
          <a:xfrm>
            <a:off x="285720" y="1"/>
            <a:ext cx="8572560" cy="4286255"/>
          </a:xfrm>
        </p:spPr>
      </p:pic>
      <p:sp>
        <p:nvSpPr>
          <p:cNvPr id="4" name="Текст 3"/>
          <p:cNvSpPr>
            <a:spLocks noGrp="1"/>
          </p:cNvSpPr>
          <p:nvPr>
            <p:ph type="body" sz="half" idx="2"/>
          </p:nvPr>
        </p:nvSpPr>
        <p:spPr>
          <a:xfrm>
            <a:off x="0" y="4286256"/>
            <a:ext cx="9144000" cy="2571744"/>
          </a:xfrm>
        </p:spPr>
        <p:txBody>
          <a:bodyPr>
            <a:normAutofit lnSpcReduction="10000"/>
          </a:bodyPr>
          <a:lstStyle/>
          <a:p>
            <a:r>
              <a:rPr lang="ru-RU" sz="2400" u="sng" dirty="0" smtClean="0"/>
              <a:t> </a:t>
            </a:r>
            <a:r>
              <a:rPr lang="ru-RU" sz="2800" b="1" u="sng" dirty="0" smtClean="0">
                <a:effectLst>
                  <a:outerShdw blurRad="38100" dist="38100" dir="2700000" algn="tl">
                    <a:srgbClr val="000000">
                      <a:alpha val="43137"/>
                    </a:srgbClr>
                  </a:outerShdw>
                </a:effectLst>
              </a:rPr>
              <a:t>На нас как на народе лежит ужасный грех, состоящий в том, что мы позволили членам нашей Церкви носить одежду, несовместимую с их верой. Мы должны немедленно очнуться и закрыть дверь для соблазнов моды. Если мы этого не сделаем, в наших церквах начнется нравственное разложение. </a:t>
            </a:r>
            <a:r>
              <a:rPr lang="ru-RU" sz="2800" b="1" dirty="0" smtClean="0">
                <a:effectLst>
                  <a:outerShdw blurRad="38100" dist="38100" dir="2700000" algn="tl">
                    <a:srgbClr val="000000">
                      <a:alpha val="43137"/>
                    </a:srgbClr>
                  </a:outerShdw>
                </a:effectLst>
              </a:rPr>
              <a:t>(С.Ц. т.4 с.648)</a:t>
            </a:r>
            <a:endParaRPr lang="ru-RU" sz="2800" b="1" dirty="0">
              <a:effectLst>
                <a:outerShdw blurRad="38100" dist="38100" dir="2700000" algn="tl">
                  <a:srgbClr val="000000">
                    <a:alpha val="43137"/>
                  </a:srgbClr>
                </a:outerShdw>
              </a:effectLst>
            </a:endParaRPr>
          </a:p>
        </p:txBody>
      </p:sp>
    </p:spTree>
  </p:cSld>
  <p:clrMapOvr>
    <a:masterClrMapping/>
  </p:clrMapOvr>
  <p:transition spd="slow">
    <p:split orient="vert"/>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786182" y="0"/>
            <a:ext cx="5357818" cy="1435100"/>
          </a:xfrm>
          <a:solidFill>
            <a:srgbClr val="C00000"/>
          </a:solidFill>
        </p:spPr>
        <p:txBody>
          <a:bodyPr>
            <a:noAutofit/>
          </a:bodyPr>
          <a:lstStyle/>
          <a:p>
            <a:r>
              <a:rPr lang="ru-RU" sz="2400" dirty="0" smtClean="0"/>
              <a:t> </a:t>
            </a:r>
            <a:r>
              <a:rPr lang="ru-RU" sz="2800" dirty="0" smtClean="0"/>
              <a:t>Верный в малом и во многом верен, а неверный в малом неверен и во многом.(Лук.16:10)</a:t>
            </a:r>
            <a:endParaRPr lang="ru-RU" sz="2800" dirty="0"/>
          </a:p>
        </p:txBody>
      </p:sp>
      <p:pic>
        <p:nvPicPr>
          <p:cNvPr id="5" name="Содержимое 4" descr="����� � ������.jpg"/>
          <p:cNvPicPr>
            <a:picLocks noGrp="1" noChangeAspect="1"/>
          </p:cNvPicPr>
          <p:nvPr>
            <p:ph idx="1"/>
          </p:nvPr>
        </p:nvPicPr>
        <p:blipFill>
          <a:blip r:embed="rId2"/>
          <a:stretch>
            <a:fillRect/>
          </a:stretch>
        </p:blipFill>
        <p:spPr>
          <a:xfrm>
            <a:off x="4286248" y="1643050"/>
            <a:ext cx="4429156" cy="4929222"/>
          </a:xfrm>
        </p:spPr>
      </p:pic>
      <p:sp>
        <p:nvSpPr>
          <p:cNvPr id="4" name="Текст 3"/>
          <p:cNvSpPr>
            <a:spLocks noGrp="1"/>
          </p:cNvSpPr>
          <p:nvPr>
            <p:ph type="body" sz="half" idx="2"/>
          </p:nvPr>
        </p:nvSpPr>
        <p:spPr>
          <a:xfrm>
            <a:off x="0" y="0"/>
            <a:ext cx="3643306" cy="6858000"/>
          </a:xfrm>
          <a:blipFill>
            <a:blip r:embed="rId3"/>
            <a:tile tx="0" ty="0" sx="100000" sy="100000" flip="none" algn="tl"/>
          </a:blipFill>
        </p:spPr>
        <p:txBody>
          <a:bodyPr>
            <a:normAutofit/>
          </a:bodyPr>
          <a:lstStyle/>
          <a:p>
            <a:r>
              <a:rPr lang="ru-RU" sz="3200" dirty="0" smtClean="0"/>
              <a:t> </a:t>
            </a:r>
            <a:r>
              <a:rPr lang="ru-RU" sz="3600" b="1" dirty="0" smtClean="0">
                <a:solidFill>
                  <a:srgbClr val="FF0000"/>
                </a:solidFill>
              </a:rPr>
              <a:t>И не войдет в него ничто нечистое и никто преданный мерзости и лжи, а только те, которые написаны у Агнца в книге жизни.</a:t>
            </a:r>
          </a:p>
          <a:p>
            <a:r>
              <a:rPr lang="ru-RU" sz="3600" b="1" dirty="0" smtClean="0">
                <a:solidFill>
                  <a:srgbClr val="FF0000"/>
                </a:solidFill>
              </a:rPr>
              <a:t>(Откр.21:27)</a:t>
            </a:r>
            <a:endParaRPr lang="ru-RU" sz="3600" b="1" dirty="0">
              <a:solidFill>
                <a:srgbClr val="FF0000"/>
              </a:solidFill>
            </a:endParaRPr>
          </a:p>
        </p:txBody>
      </p:sp>
    </p:spTree>
  </p:cSld>
  <p:clrMapOvr>
    <a:masterClrMapping/>
  </p:clrMapOvr>
  <p:transition spd="slow">
    <p:dissolv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158" y="4214818"/>
            <a:ext cx="4214842" cy="2057400"/>
          </a:xfrm>
        </p:spPr>
        <p:txBody>
          <a:bodyPr/>
          <a:lstStyle/>
          <a:p>
            <a:endParaRPr lang="ru-RU" dirty="0"/>
          </a:p>
        </p:txBody>
      </p:sp>
      <p:sp>
        <p:nvSpPr>
          <p:cNvPr id="4" name="Текст 3"/>
          <p:cNvSpPr>
            <a:spLocks noGrp="1"/>
          </p:cNvSpPr>
          <p:nvPr>
            <p:ph type="body" sz="half" idx="2"/>
          </p:nvPr>
        </p:nvSpPr>
        <p:spPr>
          <a:xfrm>
            <a:off x="5072066" y="285728"/>
            <a:ext cx="4071934" cy="6572272"/>
          </a:xfrm>
        </p:spPr>
        <p:txBody>
          <a:bodyPr>
            <a:normAutofit/>
          </a:bodyPr>
          <a:lstStyle/>
          <a:p>
            <a:pPr lvl="1"/>
            <a:r>
              <a:rPr lang="ru-RU" sz="3000" dirty="0" smtClean="0"/>
              <a:t>Среди женщин растет стремление своей одеждой и видом, насколько это возможно, походить на противоположный пол и одеваться подобно мужчинам, но Бог называет это мерзостью.</a:t>
            </a:r>
          </a:p>
          <a:p>
            <a:pPr lvl="1"/>
            <a:r>
              <a:rPr lang="ru-RU" sz="3000" dirty="0" smtClean="0"/>
              <a:t>(С.Ц. т.1 стр.457)</a:t>
            </a:r>
            <a:endParaRPr lang="ru-RU" sz="3000" dirty="0"/>
          </a:p>
        </p:txBody>
      </p:sp>
      <p:sp>
        <p:nvSpPr>
          <p:cNvPr id="8" name="Рисунок 7"/>
          <p:cNvSpPr>
            <a:spLocks noGrp="1"/>
          </p:cNvSpPr>
          <p:nvPr>
            <p:ph type="pic" idx="1"/>
          </p:nvPr>
        </p:nvSpPr>
        <p:spPr>
          <a:xfrm>
            <a:off x="1571604" y="571480"/>
            <a:ext cx="3000396" cy="4114800"/>
          </a:xfrm>
        </p:spPr>
      </p:sp>
      <p:pic>
        <p:nvPicPr>
          <p:cNvPr id="4100" name="Picture 4" descr="C:\Users\ххх\Pictures\Создать папку\371313-yves-saint-laurent-le-smoking-de-1966-637x0-3_original.jpg"/>
          <p:cNvPicPr>
            <a:picLocks noChangeAspect="1" noChangeArrowheads="1"/>
          </p:cNvPicPr>
          <p:nvPr/>
        </p:nvPicPr>
        <p:blipFill>
          <a:blip r:embed="rId2"/>
          <a:srcRect/>
          <a:stretch>
            <a:fillRect/>
          </a:stretch>
        </p:blipFill>
        <p:spPr bwMode="auto">
          <a:xfrm>
            <a:off x="0" y="0"/>
            <a:ext cx="4929190" cy="6858000"/>
          </a:xfrm>
          <a:prstGeom prst="rect">
            <a:avLst/>
          </a:prstGeom>
          <a:noFill/>
        </p:spPr>
      </p:pic>
    </p:spTree>
  </p:cSld>
  <p:clrMapOvr>
    <a:masterClrMapping/>
  </p:clrMapOvr>
  <p:transition spd="slow">
    <p:cover dir="l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3071810"/>
            <a:ext cx="5486400" cy="1000132"/>
          </a:xfrm>
        </p:spPr>
        <p:txBody>
          <a:bodyPr/>
          <a:lstStyle/>
          <a:p>
            <a:endParaRPr lang="ru-RU" dirty="0"/>
          </a:p>
        </p:txBody>
      </p:sp>
      <p:sp>
        <p:nvSpPr>
          <p:cNvPr id="4" name="Текст 3"/>
          <p:cNvSpPr>
            <a:spLocks noGrp="1"/>
          </p:cNvSpPr>
          <p:nvPr>
            <p:ph type="body" sz="half" idx="2"/>
          </p:nvPr>
        </p:nvSpPr>
        <p:spPr>
          <a:xfrm>
            <a:off x="0" y="4857760"/>
            <a:ext cx="9144000" cy="2000240"/>
          </a:xfrm>
        </p:spPr>
        <p:txBody>
          <a:bodyPr>
            <a:normAutofit fontScale="77500" lnSpcReduction="20000"/>
          </a:bodyPr>
          <a:lstStyle/>
          <a:p>
            <a:r>
              <a:rPr lang="ru-RU" sz="3200" dirty="0" smtClean="0"/>
              <a:t>американский костюм, сильно напоминающий мужскую одежду. Он состоит из жилета, брюк и платья, напоминающего пиджак и заканчивающегося где-то между бедром и коленом. Против такого платья я возражала, потому что в видении мне было показано, что оно не соответствует Слову Божьему, </a:t>
            </a:r>
          </a:p>
          <a:p>
            <a:r>
              <a:rPr lang="ru-RU" sz="3200" dirty="0" smtClean="0"/>
              <a:t> (С.Ц. т.1 с.465)</a:t>
            </a:r>
          </a:p>
          <a:p>
            <a:endParaRPr lang="ru-RU" sz="3200" dirty="0" smtClean="0"/>
          </a:p>
        </p:txBody>
      </p:sp>
      <p:pic>
        <p:nvPicPr>
          <p:cNvPr id="5122" name="Picture 2"/>
          <p:cNvPicPr>
            <a:picLocks noGrp="1" noChangeAspect="1" noChangeArrowheads="1"/>
          </p:cNvPicPr>
          <p:nvPr>
            <p:ph type="pic" idx="1"/>
          </p:nvPr>
        </p:nvPicPr>
        <p:blipFill>
          <a:blip r:embed="rId2"/>
          <a:srcRect l="8540" r="8540"/>
          <a:stretch>
            <a:fillRect/>
          </a:stretch>
        </p:blipFill>
        <p:spPr bwMode="auto">
          <a:xfrm>
            <a:off x="928662" y="0"/>
            <a:ext cx="7286676" cy="4786322"/>
          </a:xfrm>
          <a:prstGeom prst="rect">
            <a:avLst/>
          </a:prstGeom>
          <a:noFill/>
          <a:ln w="9525">
            <a:noFill/>
            <a:miter lim="800000"/>
            <a:headEnd/>
            <a:tailEnd/>
          </a:ln>
        </p:spPr>
      </p:pic>
    </p:spTree>
  </p:cSld>
  <p:clrMapOvr>
    <a:masterClrMapping/>
  </p:clrMapOvr>
  <p:transition spd="slow">
    <p:newsflash/>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2757478" cy="4511684"/>
          </a:xfrm>
        </p:spPr>
        <p:txBody>
          <a:bodyPr>
            <a:normAutofit/>
          </a:bodyPr>
          <a:lstStyle/>
          <a:p>
            <a:r>
              <a:rPr lang="ru-RU" b="1" dirty="0" smtClean="0">
                <a:solidFill>
                  <a:schemeClr val="bg1"/>
                </a:solidFill>
              </a:rPr>
              <a:t>Это Коко </a:t>
            </a:r>
            <a:r>
              <a:rPr lang="ru-RU" b="1" dirty="0" err="1" smtClean="0">
                <a:solidFill>
                  <a:schemeClr val="bg1"/>
                </a:solidFill>
              </a:rPr>
              <a:t>придумав-шая</a:t>
            </a:r>
            <a:r>
              <a:rPr lang="ru-RU" b="1" dirty="0" smtClean="0">
                <a:solidFill>
                  <a:schemeClr val="bg1"/>
                </a:solidFill>
              </a:rPr>
              <a:t> этот костюм</a:t>
            </a:r>
            <a:endParaRPr lang="ru-RU" b="1" dirty="0">
              <a:solidFill>
                <a:schemeClr val="bg1"/>
              </a:solidFill>
            </a:endParaRPr>
          </a:p>
        </p:txBody>
      </p:sp>
      <p:pic>
        <p:nvPicPr>
          <p:cNvPr id="4" name="Содержимое 3" descr="коко.jpeg"/>
          <p:cNvPicPr>
            <a:picLocks noGrp="1" noChangeAspect="1"/>
          </p:cNvPicPr>
          <p:nvPr>
            <p:ph idx="1"/>
          </p:nvPr>
        </p:nvPicPr>
        <p:blipFill>
          <a:blip r:embed="rId2"/>
          <a:stretch>
            <a:fillRect/>
          </a:stretch>
        </p:blipFill>
        <p:spPr>
          <a:xfrm>
            <a:off x="3571868" y="0"/>
            <a:ext cx="4953032" cy="6858000"/>
          </a:xfrm>
        </p:spPr>
      </p:pic>
    </p:spTree>
  </p:cSld>
  <p:clrMapOvr>
    <a:masterClrMapping/>
  </p:clrMapOvr>
  <p:transition spd="slow">
    <p:newsflash/>
  </p:transition>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1745</TotalTime>
  <Words>3895</Words>
  <Application>Microsoft Office PowerPoint</Application>
  <PresentationFormat>Экран (4:3)</PresentationFormat>
  <Paragraphs>125</Paragraphs>
  <Slides>69</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69</vt:i4>
      </vt:variant>
    </vt:vector>
  </HeadingPairs>
  <TitlesOfParts>
    <vt:vector size="70" baseType="lpstr">
      <vt:lpstr>Тема Office</vt:lpstr>
      <vt:lpstr>Не выдуман-ная история</vt:lpstr>
      <vt:lpstr>РЕФОРМА ОДЕЖДЫ</vt:lpstr>
      <vt:lpstr>Слайд 3</vt:lpstr>
      <vt:lpstr>Слайд 4</vt:lpstr>
      <vt:lpstr>Слайд 5</vt:lpstr>
      <vt:lpstr>Слайд 6</vt:lpstr>
      <vt:lpstr>Слайд 7</vt:lpstr>
      <vt:lpstr>Слайд 8</vt:lpstr>
      <vt:lpstr>Это Коко придумав-шая этот костюм</vt:lpstr>
      <vt:lpstr>Если Бог предупреждает  какое облачение должно входить в служение ,то уже нет речи, как приходят на служение наши сёстры.</vt:lpstr>
      <vt:lpstr>Слайд 11</vt:lpstr>
      <vt:lpstr>Слайд 12</vt:lpstr>
      <vt:lpstr>Слайд 13</vt:lpstr>
      <vt:lpstr>Оборотни ???</vt:lpstr>
      <vt:lpstr>Слайд 15</vt:lpstr>
      <vt:lpstr>Слайд 16</vt:lpstr>
      <vt:lpstr>Не жалуйтесь и не обижайтесь, если к вашим дочерям относятся не уважительно.</vt:lpstr>
      <vt:lpstr>Не жалуйтесь, что ваших дочерей насилуют.</vt:lpstr>
      <vt:lpstr>Братья, вы тоже вводите женщин в соблазн.</vt:lpstr>
      <vt:lpstr>Слайд 20</vt:lpstr>
      <vt:lpstr>Слайд 21</vt:lpstr>
      <vt:lpstr>Слайд 22</vt:lpstr>
      <vt:lpstr>Слайд 23</vt:lpstr>
      <vt:lpstr>Если вы не видите Христа, то Христос видит вас.</vt:lpstr>
      <vt:lpstr>Братья и сёстры на нас лежит огромная ответственность за тех, кого Иисус посылает  к  нам, ибо они ещё младенцы и пока подражают нам.</vt:lpstr>
      <vt:lpstr>Слайд 26</vt:lpstr>
      <vt:lpstr> Из детей твоих не отдавай на служение Молоху и не бесчести имени Бога твоего. Я Господь.(Лев.18:21)</vt:lpstr>
      <vt:lpstr>  молох</vt:lpstr>
      <vt:lpstr>Слайд 29</vt:lpstr>
      <vt:lpstr>Слайд 30</vt:lpstr>
      <vt:lpstr>Слайд 31</vt:lpstr>
      <vt:lpstr>Слайд 32</vt:lpstr>
      <vt:lpstr>Слайд 33</vt:lpstr>
      <vt:lpstr>Нет ни какого различия</vt:lpstr>
      <vt:lpstr>Слайд 35</vt:lpstr>
      <vt:lpstr>Слайд 36</vt:lpstr>
      <vt:lpstr>Слайд 37</vt:lpstr>
      <vt:lpstr>Слайд 38</vt:lpstr>
      <vt:lpstr>Слайд 39</vt:lpstr>
      <vt:lpstr>Слайд 40</vt:lpstr>
      <vt:lpstr>Некоторые сёстры ищут множество оправданий продолжая носить брюки и короткие юбки.</vt:lpstr>
      <vt:lpstr>… и говорит ему: друг! как ты вошел сюда не в брачной одежде? Он же молчал.(Матф.22:12)  Соответствует эта одежда словам Христа?</vt:lpstr>
      <vt:lpstr> Лучше не есть мяса, не пить вина и не [делать] ничего [такого], отчего брат твой претыкается, или соблазняется, или изнемогает.   (Рим.14:21)</vt:lpstr>
      <vt:lpstr>«Хороший стиль кроется в сердце.»   (Д. Дидро)                                            </vt:lpstr>
      <vt:lpstr>Э.Г.Вайт получила некоторые видения относительно того, какое платье должна носить последовательница Христа. В 1864 г. Ей были показаны три группы женщин. Первая группа была одета в тогдашние ещё длинные до пола платья, имеющие негативное влияние на здоровье. У второй группы из одежды в принципе исчезли  основные отягощающие детали моды – это был уже известный «Американский костюм». Но Э.Г.Вайт было сказано, что это платье слишком коротко, так как не закрывает колени. И третья группа была показана с радостными лицами и лёгкой походкой. Их платья были достаточно длинны, чтобы соблюсти приличие, и достаточно коротки, чтобы не вредить здоровью, т.е. приблизительно на расстоянии 24-30 см. от пола.(Qur Health Message. с.128) </vt:lpstr>
      <vt:lpstr>В первую очередь женственность, элегантность и приличие!</vt:lpstr>
      <vt:lpstr>Похоть плоти, похоть очей…</vt:lpstr>
      <vt:lpstr>Слайд 48</vt:lpstr>
      <vt:lpstr> Ибо все эти мерзости делали люди сей земли, что пред вами, и осквернилась земля; (Лев.18:27)</vt:lpstr>
      <vt:lpstr>Слайд 50</vt:lpstr>
      <vt:lpstr>Слайд 51</vt:lpstr>
      <vt:lpstr>Но у Бога есть одно исключение!</vt:lpstr>
      <vt:lpstr>Слайд 53</vt:lpstr>
      <vt:lpstr>Слайд 54</vt:lpstr>
      <vt:lpstr>Слайд 55</vt:lpstr>
      <vt:lpstr>Слайд 56</vt:lpstr>
      <vt:lpstr>Слайд 57</vt:lpstr>
      <vt:lpstr>Слайд 58</vt:lpstr>
      <vt:lpstr>На краю пропости</vt:lpstr>
      <vt:lpstr>Слова скорбящих и воздыхающих</vt:lpstr>
      <vt:lpstr>Слайд 61</vt:lpstr>
      <vt:lpstr>НО ВАС СНОВА НУЖНО УЧИТЬ…</vt:lpstr>
      <vt:lpstr>Слайд 63</vt:lpstr>
      <vt:lpstr>Слайд 64</vt:lpstr>
      <vt:lpstr>В таком виде не стыдно и на работе и дома</vt:lpstr>
      <vt:lpstr>ТАК ГОВОРИТ БОГ</vt:lpstr>
      <vt:lpstr>Слайд 67</vt:lpstr>
      <vt:lpstr>Слайд 68</vt:lpstr>
      <vt:lpstr> Верный в малом и во многом верен, а неверный в малом неверен и во многом.(Лук.16:10)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РЕФОРМА В ОДЕЖДЕ</dc:title>
  <dc:creator>ххх</dc:creator>
  <cp:lastModifiedBy>ххх</cp:lastModifiedBy>
  <cp:revision>177</cp:revision>
  <dcterms:created xsi:type="dcterms:W3CDTF">2013-02-24T01:31:29Z</dcterms:created>
  <dcterms:modified xsi:type="dcterms:W3CDTF">2013-03-26T12:04:51Z</dcterms:modified>
</cp:coreProperties>
</file>